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comments/comment1.xml" ContentType="application/vnd.openxmlformats-officedocument.presentationml.comment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ags/tag35.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tags/tag36.xml" ContentType="application/vnd.openxmlformats-officedocument.presentationml.tags+xml"/>
  <Override PartName="/ppt/notesSlides/notesSlide17.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tags/tag37.xml" ContentType="application/vnd.openxmlformats-officedocument.presentationml.tags+xml"/>
  <Override PartName="/ppt/tags/tag3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6"/>
  </p:notesMasterIdLst>
  <p:sldIdLst>
    <p:sldId id="295" r:id="rId2"/>
    <p:sldId id="296" r:id="rId3"/>
    <p:sldId id="297" r:id="rId4"/>
    <p:sldId id="267" r:id="rId5"/>
    <p:sldId id="331" r:id="rId6"/>
    <p:sldId id="293" r:id="rId7"/>
    <p:sldId id="351" r:id="rId8"/>
    <p:sldId id="272" r:id="rId9"/>
    <p:sldId id="321" r:id="rId10"/>
    <p:sldId id="322" r:id="rId11"/>
    <p:sldId id="284" r:id="rId12"/>
    <p:sldId id="270" r:id="rId13"/>
    <p:sldId id="294" r:id="rId14"/>
    <p:sldId id="323" r:id="rId15"/>
    <p:sldId id="325" r:id="rId16"/>
    <p:sldId id="353" r:id="rId17"/>
    <p:sldId id="326" r:id="rId18"/>
    <p:sldId id="354" r:id="rId19"/>
    <p:sldId id="328" r:id="rId20"/>
    <p:sldId id="330" r:id="rId21"/>
    <p:sldId id="324" r:id="rId22"/>
    <p:sldId id="355" r:id="rId23"/>
    <p:sldId id="274" r:id="rId24"/>
    <p:sldId id="332" r:id="rId25"/>
    <p:sldId id="333" r:id="rId26"/>
    <p:sldId id="334" r:id="rId27"/>
    <p:sldId id="335" r:id="rId28"/>
    <p:sldId id="336" r:id="rId29"/>
    <p:sldId id="338" r:id="rId30"/>
    <p:sldId id="337" r:id="rId31"/>
    <p:sldId id="356" r:id="rId32"/>
    <p:sldId id="265" r:id="rId33"/>
    <p:sldId id="340" r:id="rId34"/>
    <p:sldId id="341" r:id="rId35"/>
    <p:sldId id="342" r:id="rId36"/>
    <p:sldId id="276" r:id="rId37"/>
    <p:sldId id="343" r:id="rId38"/>
    <p:sldId id="357" r:id="rId39"/>
    <p:sldId id="347" r:id="rId40"/>
    <p:sldId id="348" r:id="rId41"/>
    <p:sldId id="349" r:id="rId42"/>
    <p:sldId id="350" r:id="rId43"/>
    <p:sldId id="271" r:id="rId44"/>
    <p:sldId id="300" r:id="rId45"/>
  </p:sldIdLst>
  <p:sldSz cx="22758400" cy="128016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9" userDrawn="1">
          <p15:clr>
            <a:srgbClr val="A4A3A4"/>
          </p15:clr>
        </p15:guide>
        <p15:guide id="2" pos="1634" userDrawn="1">
          <p15:clr>
            <a:srgbClr val="A4A3A4"/>
          </p15:clr>
        </p15:guide>
        <p15:guide id="3" orient="horz" pos="1084" userDrawn="1">
          <p15:clr>
            <a:srgbClr val="A4A3A4"/>
          </p15:clr>
        </p15:guide>
        <p15:guide id="4" orient="horz" pos="4615" userDrawn="1">
          <p15:clr>
            <a:srgbClr val="A4A3A4"/>
          </p15:clr>
        </p15:guide>
        <p15:guide id="5" pos="10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in" initials="HJ" lastIdx="18" clrIdx="0">
    <p:extLst>
      <p:ext uri="{19B8F6BF-5375-455C-9EA6-DF929625EA0E}">
        <p15:presenceInfo xmlns:p15="http://schemas.microsoft.com/office/powerpoint/2012/main" userId="346dab12664efb91" providerId="Windows Live"/>
      </p:ext>
    </p:extLst>
  </p:cmAuthor>
  <p:cmAuthor id="2" name="Mo Zihan" initials="MZ" lastIdx="1" clrIdx="1">
    <p:extLst>
      <p:ext uri="{19B8F6BF-5375-455C-9EA6-DF929625EA0E}">
        <p15:presenceInfo xmlns:p15="http://schemas.microsoft.com/office/powerpoint/2012/main" userId="5ec5212c348e06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9BF"/>
    <a:srgbClr val="323B43"/>
    <a:srgbClr val="3D3938"/>
    <a:srgbClr val="00A199"/>
    <a:srgbClr val="097569"/>
    <a:srgbClr val="0F85F1"/>
    <a:srgbClr val="32589A"/>
    <a:srgbClr val="86BACC"/>
    <a:srgbClr val="64ADD3"/>
    <a:srgbClr val="3D9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2225" autoAdjust="0"/>
  </p:normalViewPr>
  <p:slideViewPr>
    <p:cSldViewPr snapToGrid="0" showGuides="1">
      <p:cViewPr varScale="1">
        <p:scale>
          <a:sx n="63" d="100"/>
          <a:sy n="63" d="100"/>
        </p:scale>
        <p:origin x="1666" y="-24"/>
      </p:cViewPr>
      <p:guideLst>
        <p:guide orient="horz" pos="4009"/>
        <p:guide pos="1634"/>
        <p:guide orient="horz" pos="1084"/>
        <p:guide orient="horz" pos="4615"/>
        <p:guide pos="1067"/>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86246877512399E-2"/>
          <c:y val="0.20665818030603983"/>
          <c:w val="0.40326812592952233"/>
          <c:h val="0.74086038867679127"/>
        </c:manualLayout>
      </c:layout>
      <c:radarChart>
        <c:radarStyle val="marker"/>
        <c:varyColors val="0"/>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03T14:03:02.887" idx="17">
    <p:pos x="10" y="10"/>
    <p:text>超链接异常？取消掉？</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7-02T20:12:43.709" idx="12">
    <p:pos x="10" y="10"/>
    <p:text>图片位置的优化，可以增加为一页PPT一张图片</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7-02T20:13:13.979" idx="13">
    <p:pos x="10" y="10"/>
    <p:text>同上一页</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2T20:05:35.988" idx="5">
    <p:pos x="10" y="10"/>
    <p:text>b.具体分析
建议单独作为题目出现，不要在所有的页面中都出现</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2T20:04:03.636" idx="4">
    <p:pos x="1899" y="5198"/>
    <p:text>将此部分拆分为2-3张ppt，并配有16页的图片</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2T20:06:44.660" idx="6">
    <p:pos x="10" y="10"/>
    <p:text>上页PPT所配图，出现</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2T20:01:01.955" idx="2">
    <p:pos x="10" y="10"/>
    <p:text>添加标题：
500m，1000m,1500m三个深度条件下的声速剖面如后页所示。</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03T14:06:21.266" idx="18">
    <p:pos x="10" y="10"/>
    <p:text>我在此处增加了平滑效果，不用变更</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02T20:10:55.268" idx="8">
    <p:pos x="10" y="10"/>
    <p:text>注意公式的排列，美观</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02T20:11:23.324" idx="9">
    <p:pos x="10" y="10"/>
    <p:text>字体颜色的统一</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7-02T20:11:55.997" idx="10">
    <p:pos x="10" y="10"/>
    <p:text>空间函数的分析漏掉了</p:text>
    <p:extLst>
      <p:ext uri="{C676402C-5697-4E1C-873F-D02D1690AC5C}">
        <p15:threadingInfo xmlns:p15="http://schemas.microsoft.com/office/powerpoint/2012/main" timeZoneBias="-480"/>
      </p:ext>
    </p:extLst>
  </p:cm>
  <p:cm authorId="1" dt="2020-07-02T20:12:19.787" idx="11">
    <p:pos x="146" y="146"/>
    <p:text>图片大小的调整</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1E938-F94A-4286-93AF-D040DC8A328F}" type="datetimeFigureOut">
              <a:rPr lang="zh-CN" altLang="en-US" smtClean="0"/>
              <a:t>2020/7/3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5CA2-A917-4794-99A0-0B8098000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17</a:t>
            </a:fld>
            <a:endParaRPr lang="zh-CN" altLang="en-US"/>
          </a:p>
        </p:txBody>
      </p:sp>
    </p:spTree>
    <p:extLst>
      <p:ext uri="{BB962C8B-B14F-4D97-AF65-F5344CB8AC3E}">
        <p14:creationId xmlns:p14="http://schemas.microsoft.com/office/powerpoint/2010/main" val="139621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18</a:t>
            </a:fld>
            <a:endParaRPr lang="zh-CN" altLang="en-US"/>
          </a:p>
        </p:txBody>
      </p:sp>
    </p:spTree>
    <p:extLst>
      <p:ext uri="{BB962C8B-B14F-4D97-AF65-F5344CB8AC3E}">
        <p14:creationId xmlns:p14="http://schemas.microsoft.com/office/powerpoint/2010/main" val="37020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39</a:t>
            </a:fld>
            <a:endParaRPr lang="zh-CN" altLang="en-US"/>
          </a:p>
        </p:txBody>
      </p:sp>
    </p:spTree>
    <p:extLst>
      <p:ext uri="{BB962C8B-B14F-4D97-AF65-F5344CB8AC3E}">
        <p14:creationId xmlns:p14="http://schemas.microsoft.com/office/powerpoint/2010/main" val="101100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40</a:t>
            </a:fld>
            <a:endParaRPr lang="zh-CN" altLang="en-US"/>
          </a:p>
        </p:txBody>
      </p:sp>
    </p:spTree>
    <p:extLst>
      <p:ext uri="{BB962C8B-B14F-4D97-AF65-F5344CB8AC3E}">
        <p14:creationId xmlns:p14="http://schemas.microsoft.com/office/powerpoint/2010/main" val="90470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41</a:t>
            </a:fld>
            <a:endParaRPr lang="zh-CN" altLang="en-US"/>
          </a:p>
        </p:txBody>
      </p:sp>
    </p:spTree>
    <p:extLst>
      <p:ext uri="{BB962C8B-B14F-4D97-AF65-F5344CB8AC3E}">
        <p14:creationId xmlns:p14="http://schemas.microsoft.com/office/powerpoint/2010/main" val="223460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42</a:t>
            </a:fld>
            <a:endParaRPr lang="zh-CN" altLang="en-US"/>
          </a:p>
        </p:txBody>
      </p:sp>
    </p:spTree>
    <p:extLst>
      <p:ext uri="{BB962C8B-B14F-4D97-AF65-F5344CB8AC3E}">
        <p14:creationId xmlns:p14="http://schemas.microsoft.com/office/powerpoint/2010/main" val="1173214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5</a:t>
            </a:fld>
            <a:endParaRPr lang="zh-CN" altLang="en-US"/>
          </a:p>
        </p:txBody>
      </p:sp>
    </p:spTree>
    <p:extLst>
      <p:ext uri="{BB962C8B-B14F-4D97-AF65-F5344CB8AC3E}">
        <p14:creationId xmlns:p14="http://schemas.microsoft.com/office/powerpoint/2010/main" val="387661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2095078"/>
            <a:ext cx="17068800" cy="4456853"/>
          </a:xfrm>
        </p:spPr>
        <p:txBody>
          <a:bodyPr anchor="b"/>
          <a:lstStyle>
            <a:lvl1pPr algn="ctr">
              <a:defRPr sz="11200"/>
            </a:lvl1pPr>
          </a:lstStyle>
          <a:p>
            <a:r>
              <a:rPr lang="zh-CN" altLang="en-US"/>
              <a:t>单击此处编辑母版标题样式</a:t>
            </a:r>
            <a:endParaRPr lang="en-US" dirty="0"/>
          </a:p>
        </p:txBody>
      </p:sp>
      <p:sp>
        <p:nvSpPr>
          <p:cNvPr id="3" name="Subtitle 2"/>
          <p:cNvSpPr>
            <a:spLocks noGrp="1"/>
          </p:cNvSpPr>
          <p:nvPr>
            <p:ph type="subTitle" idx="1"/>
          </p:nvPr>
        </p:nvSpPr>
        <p:spPr>
          <a:xfrm>
            <a:off x="2844800" y="6723804"/>
            <a:ext cx="170688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3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062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286480" y="681567"/>
            <a:ext cx="4907280" cy="1084876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64640" y="681567"/>
            <a:ext cx="14437360" cy="1084876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40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76264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四项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577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7911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9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2787" y="3191512"/>
            <a:ext cx="19629120" cy="5325109"/>
          </a:xfrm>
        </p:spPr>
        <p:txBody>
          <a:bodyPr anchor="b"/>
          <a:lstStyle>
            <a:lvl1pPr>
              <a:defRPr sz="11200"/>
            </a:lvl1pPr>
          </a:lstStyle>
          <a:p>
            <a:r>
              <a:rPr lang="zh-CN" altLang="en-US"/>
              <a:t>单击此处编辑母版标题样式</a:t>
            </a:r>
            <a:endParaRPr lang="en-US" dirty="0"/>
          </a:p>
        </p:txBody>
      </p:sp>
      <p:sp>
        <p:nvSpPr>
          <p:cNvPr id="3" name="Text Placeholder 2"/>
          <p:cNvSpPr>
            <a:spLocks noGrp="1"/>
          </p:cNvSpPr>
          <p:nvPr>
            <p:ph type="body" idx="1"/>
          </p:nvPr>
        </p:nvSpPr>
        <p:spPr>
          <a:xfrm>
            <a:off x="1552787" y="8566999"/>
            <a:ext cx="1962912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646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5214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67604" y="681568"/>
            <a:ext cx="19629120" cy="247438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67605" y="3138171"/>
            <a:ext cx="9627869"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4" name="Content Placeholder 3"/>
          <p:cNvSpPr>
            <a:spLocks noGrp="1"/>
          </p:cNvSpPr>
          <p:nvPr>
            <p:ph sz="half" idx="2"/>
          </p:nvPr>
        </p:nvSpPr>
        <p:spPr>
          <a:xfrm>
            <a:off x="1567605" y="4676140"/>
            <a:ext cx="9627869"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521440" y="3138171"/>
            <a:ext cx="9675284"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6" name="Content Placeholder 5"/>
          <p:cNvSpPr>
            <a:spLocks noGrp="1"/>
          </p:cNvSpPr>
          <p:nvPr>
            <p:ph sz="quarter" idx="4"/>
          </p:nvPr>
        </p:nvSpPr>
        <p:spPr>
          <a:xfrm>
            <a:off x="11521440" y="4676140"/>
            <a:ext cx="9675284"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1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9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751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Content Placeholder 2"/>
          <p:cNvSpPr>
            <a:spLocks noGrp="1"/>
          </p:cNvSpPr>
          <p:nvPr>
            <p:ph idx="1"/>
          </p:nvPr>
        </p:nvSpPr>
        <p:spPr>
          <a:xfrm>
            <a:off x="9675284" y="1843194"/>
            <a:ext cx="1152144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98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675284" y="1843194"/>
            <a:ext cx="1152144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a:t>单击图标添加图片</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85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4640" y="681568"/>
            <a:ext cx="19629120" cy="247438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64640" y="3407833"/>
            <a:ext cx="19629120" cy="81224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4640" y="11865187"/>
            <a:ext cx="512064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C764DE79-268F-4C1A-8933-263129D2AF90}" type="datetimeFigureOut">
              <a:rPr lang="en-US" dirty="0"/>
              <a:t>7/3/2020</a:t>
            </a:fld>
            <a:endParaRPr lang="en-US" dirty="0"/>
          </a:p>
        </p:txBody>
      </p:sp>
      <p:sp>
        <p:nvSpPr>
          <p:cNvPr id="5" name="Footer Placeholder 4"/>
          <p:cNvSpPr>
            <a:spLocks noGrp="1"/>
          </p:cNvSpPr>
          <p:nvPr>
            <p:ph type="ftr" sz="quarter" idx="3"/>
          </p:nvPr>
        </p:nvSpPr>
        <p:spPr>
          <a:xfrm>
            <a:off x="7538720" y="11865187"/>
            <a:ext cx="768096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073120" y="11865187"/>
            <a:ext cx="512064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0418650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4"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29.xml"/><Relationship Id="rId7" Type="http://schemas.openxmlformats.org/officeDocument/2006/relationships/image" Target="../media/image13.jp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2.xml"/><Relationship Id="rId11" Type="http://schemas.openxmlformats.org/officeDocument/2006/relationships/comments" Target="../comments/comment1.xml"/><Relationship Id="rId5" Type="http://schemas.openxmlformats.org/officeDocument/2006/relationships/slideLayout" Target="../slideLayouts/slideLayout7.xml"/><Relationship Id="rId10" Type="http://schemas.openxmlformats.org/officeDocument/2006/relationships/image" Target="../media/image7.png"/><Relationship Id="rId4" Type="http://schemas.openxmlformats.org/officeDocument/2006/relationships/tags" Target="../tags/tag30.xml"/><Relationship Id="rId9"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comments" Target="../comments/commen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3.jp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13.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5.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7.png"/><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3.wmf"/><Relationship Id="rId10" Type="http://schemas.openxmlformats.org/officeDocument/2006/relationships/image" Target="../media/image29.png"/><Relationship Id="rId4" Type="http://schemas.openxmlformats.org/officeDocument/2006/relationships/oleObject" Target="../embeddings/oleObject3.bin"/><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8.jpg"/><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comments" Target="../comments/commen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jp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GimHuang/HydroacousticsCourseDesign.git" TargetMode="External"/><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jpg"/><Relationship Id="rId11" Type="http://schemas.openxmlformats.org/officeDocument/2006/relationships/image" Target="../media/image10.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1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9728759" y="4800815"/>
            <a:ext cx="13030423" cy="6068907"/>
          </a:xfrm>
          <a:custGeom>
            <a:avLst/>
            <a:gdLst>
              <a:gd name="connsiteX0" fmla="*/ 2038644 w 12692627"/>
              <a:gd name="connsiteY0" fmla="*/ 0 h 6096000"/>
              <a:gd name="connsiteX1" fmla="*/ 2620739 w 12692627"/>
              <a:gd name="connsiteY1" fmla="*/ 0 h 6096000"/>
              <a:gd name="connsiteX2" fmla="*/ 12110531 w 12692627"/>
              <a:gd name="connsiteY2" fmla="*/ 0 h 6096000"/>
              <a:gd name="connsiteX3" fmla="*/ 12692627 w 12692627"/>
              <a:gd name="connsiteY3" fmla="*/ 0 h 6096000"/>
              <a:gd name="connsiteX4" fmla="*/ 12692627 w 12692627"/>
              <a:gd name="connsiteY4" fmla="*/ 6096000 h 6096000"/>
              <a:gd name="connsiteX5" fmla="*/ 12110531 w 12692627"/>
              <a:gd name="connsiteY5" fmla="*/ 6096000 h 6096000"/>
              <a:gd name="connsiteX6" fmla="*/ 582095 w 12692627"/>
              <a:gd name="connsiteY6" fmla="*/ 6096000 h 6096000"/>
              <a:gd name="connsiteX7" fmla="*/ 0 w 12692627"/>
              <a:gd name="connsiteY7" fmla="*/ 609600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2627" h="6096000">
                <a:moveTo>
                  <a:pt x="2038644" y="0"/>
                </a:moveTo>
                <a:lnTo>
                  <a:pt x="2620739" y="0"/>
                </a:lnTo>
                <a:lnTo>
                  <a:pt x="12110531" y="0"/>
                </a:lnTo>
                <a:lnTo>
                  <a:pt x="12692627" y="0"/>
                </a:lnTo>
                <a:lnTo>
                  <a:pt x="12692627" y="6096000"/>
                </a:lnTo>
                <a:lnTo>
                  <a:pt x="12110531" y="6096000"/>
                </a:lnTo>
                <a:lnTo>
                  <a:pt x="582095" y="6096000"/>
                </a:lnTo>
                <a:lnTo>
                  <a:pt x="0" y="60960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5" name="组合 4">
            <a:extLst>
              <a:ext uri="{FF2B5EF4-FFF2-40B4-BE49-F238E27FC236}">
                <a16:creationId xmlns:a16="http://schemas.microsoft.com/office/drawing/2014/main" id="{CD230C37-6078-4D8A-9475-A79B4E525943}"/>
              </a:ext>
            </a:extLst>
          </p:cNvPr>
          <p:cNvGrpSpPr/>
          <p:nvPr/>
        </p:nvGrpSpPr>
        <p:grpSpPr>
          <a:xfrm>
            <a:off x="0" y="4164618"/>
            <a:ext cx="12368866" cy="7036136"/>
            <a:chOff x="0" y="4164618"/>
            <a:chExt cx="12368866" cy="7036136"/>
          </a:xfrm>
        </p:grpSpPr>
        <p:sp>
          <p:nvSpPr>
            <p:cNvPr id="19" name="等腰三角形 18"/>
            <p:cNvSpPr/>
            <p:nvPr/>
          </p:nvSpPr>
          <p:spPr>
            <a:xfrm>
              <a:off x="11941982" y="4164619"/>
              <a:ext cx="426884" cy="63619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20" name="等腰三角形 19"/>
            <p:cNvSpPr/>
            <p:nvPr/>
          </p:nvSpPr>
          <p:spPr>
            <a:xfrm rot="10800000">
              <a:off x="6961288" y="10262831"/>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grpSp>
          <p:nvGrpSpPr>
            <p:cNvPr id="4" name="组合 3">
              <a:extLst>
                <a:ext uri="{FF2B5EF4-FFF2-40B4-BE49-F238E27FC236}">
                  <a16:creationId xmlns:a16="http://schemas.microsoft.com/office/drawing/2014/main" id="{6AD589E0-6F62-4B34-814E-BAB7024624D8}"/>
                </a:ext>
              </a:extLst>
            </p:cNvPr>
            <p:cNvGrpSpPr/>
            <p:nvPr/>
          </p:nvGrpSpPr>
          <p:grpSpPr>
            <a:xfrm>
              <a:off x="0" y="4164618"/>
              <a:ext cx="12155424" cy="7036135"/>
              <a:chOff x="0" y="4164618"/>
              <a:chExt cx="12155424" cy="7036135"/>
            </a:xfrm>
          </p:grpSpPr>
          <p:sp>
            <p:nvSpPr>
              <p:cNvPr id="22" name="任意多边形 21"/>
              <p:cNvSpPr/>
              <p:nvPr/>
            </p:nvSpPr>
            <p:spPr>
              <a:xfrm>
                <a:off x="0" y="4800815"/>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平行四边形 16"/>
              <p:cNvSpPr/>
              <p:nvPr/>
            </p:nvSpPr>
            <p:spPr>
              <a:xfrm>
                <a:off x="7274706" y="4164618"/>
                <a:ext cx="4880718" cy="7036135"/>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grpSp>
      <p:sp>
        <p:nvSpPr>
          <p:cNvPr id="30" name="PA_矩形 1"/>
          <p:cNvSpPr/>
          <p:nvPr>
            <p:custDataLst>
              <p:tags r:id="rId1"/>
            </p:custDataLst>
          </p:nvPr>
        </p:nvSpPr>
        <p:spPr>
          <a:xfrm>
            <a:off x="742147" y="6931658"/>
            <a:ext cx="6532558" cy="1015663"/>
          </a:xfrm>
          <a:prstGeom prst="rect">
            <a:avLst/>
          </a:prstGeom>
          <a:effectLst>
            <a:outerShdw blurRad="63500" sx="102000" sy="102000" algn="ctr" rotWithShape="0">
              <a:prstClr val="black">
                <a:alpha val="40000"/>
              </a:prstClr>
            </a:outerShdw>
          </a:effectLst>
        </p:spPr>
        <p:txBody>
          <a:bodyPr wrap="none">
            <a:spAutoFit/>
          </a:bodyPr>
          <a:lstStyle/>
          <a:p>
            <a:r>
              <a:rPr lang="en-US" altLang="zh-CN"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18 </a:t>
            </a:r>
            <a:r>
              <a:rPr lang="zh-CN" altLang="en-US"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级海洋测绘一组</a:t>
            </a:r>
          </a:p>
        </p:txBody>
      </p:sp>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966050" y="28448"/>
            <a:ext cx="1792350" cy="1811688"/>
          </a:xfrm>
          <a:prstGeom prst="rect">
            <a:avLst/>
          </a:prstGeom>
        </p:spPr>
      </p:pic>
      <p:grpSp>
        <p:nvGrpSpPr>
          <p:cNvPr id="6" name="组合 5">
            <a:extLst>
              <a:ext uri="{FF2B5EF4-FFF2-40B4-BE49-F238E27FC236}">
                <a16:creationId xmlns:a16="http://schemas.microsoft.com/office/drawing/2014/main" id="{32160BA7-0A3A-4955-AD91-FA985718D89D}"/>
              </a:ext>
            </a:extLst>
          </p:cNvPr>
          <p:cNvGrpSpPr/>
          <p:nvPr/>
        </p:nvGrpSpPr>
        <p:grpSpPr>
          <a:xfrm>
            <a:off x="426165" y="718457"/>
            <a:ext cx="15630264" cy="2112297"/>
            <a:chOff x="426165" y="718457"/>
            <a:chExt cx="15630264" cy="2112297"/>
          </a:xfrm>
        </p:grpSpPr>
        <p:sp>
          <p:nvSpPr>
            <p:cNvPr id="25" name="PA_矩形 1"/>
            <p:cNvSpPr/>
            <p:nvPr>
              <p:custDataLst>
                <p:tags r:id="rId3"/>
              </p:custDataLst>
            </p:nvPr>
          </p:nvSpPr>
          <p:spPr>
            <a:xfrm>
              <a:off x="426165" y="1267569"/>
              <a:ext cx="14000843" cy="1563185"/>
            </a:xfrm>
            <a:prstGeom prst="rect">
              <a:avLst/>
            </a:prstGeom>
            <a:effectLst>
              <a:outerShdw blurRad="63500" sx="102000" sy="102000" algn="ctr" rotWithShape="0">
                <a:prstClr val="black">
                  <a:alpha val="40000"/>
                </a:prstClr>
              </a:outerShdw>
            </a:effectLst>
          </p:spPr>
          <p:txBody>
            <a:bodyPr wrap="square">
              <a:spAutoFit/>
            </a:bodyPr>
            <a:lstStyle/>
            <a:p>
              <a:pPr algn="l"/>
              <a:r>
                <a:rPr lang="zh-CN" altLang="en-US" sz="9558" kern="1600" spc="100" dirty="0">
                  <a:solidFill>
                    <a:schemeClr val="tx2">
                      <a:lumMod val="50000"/>
                    </a:schemeClr>
                  </a:solidFill>
                  <a:latin typeface="微软雅黑" panose="020B0503020204020204" pitchFamily="34" charset="-122"/>
                  <a:ea typeface="微软雅黑" panose="020B0503020204020204" pitchFamily="34" charset="-122"/>
                  <a:sym typeface="Century Gothic" panose="020B0502020202020204" pitchFamily="34" charset="0"/>
                </a:rPr>
                <a:t>水声学原理课程设计汇报</a:t>
              </a:r>
            </a:p>
          </p:txBody>
        </p:sp>
        <p:cxnSp>
          <p:nvCxnSpPr>
            <p:cNvPr id="3" name="直接连接符 2">
              <a:extLst>
                <a:ext uri="{FF2B5EF4-FFF2-40B4-BE49-F238E27FC236}">
                  <a16:creationId xmlns:a16="http://schemas.microsoft.com/office/drawing/2014/main" id="{44BE1043-AB46-4534-96A2-1E0EA7489E01}"/>
                </a:ext>
              </a:extLst>
            </p:cNvPr>
            <p:cNvCxnSpPr/>
            <p:nvPr/>
          </p:nvCxnSpPr>
          <p:spPr>
            <a:xfrm>
              <a:off x="522514" y="718457"/>
              <a:ext cx="15533915" cy="0"/>
            </a:xfrm>
            <a:prstGeom prst="line">
              <a:avLst/>
            </a:prstGeom>
            <a:ln w="6985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400" fill="hold"/>
                                        <p:tgtEl>
                                          <p:spTgt spid="24"/>
                                        </p:tgtEl>
                                        <p:attrNameLst>
                                          <p:attrName>ppt_x</p:attrName>
                                        </p:attrNameLst>
                                      </p:cBhvr>
                                      <p:tavLst>
                                        <p:tav tm="0">
                                          <p:val>
                                            <p:strVal val="1+#ppt_w/2"/>
                                          </p:val>
                                        </p:tav>
                                        <p:tav tm="100000">
                                          <p:val>
                                            <p:strVal val="#ppt_x"/>
                                          </p:val>
                                        </p:tav>
                                      </p:tavLst>
                                    </p:anim>
                                    <p:anim calcmode="lin" valueType="num">
                                      <p:cBhvr additive="base">
                                        <p:cTn id="12" dur="4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17" grpId="0" animBg="1"/>
      <p:bldP spid="30" grpId="0"/>
      <p:bldP spid="30" grpId="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300"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78476" y="1006426"/>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自从1998年以来, Argo积累了大量的海水温度、盐度和压力数据。根据Argo浮标测量的温度、盐度和压力数据, 采用联合国教科文组织推荐的公式可以计算出该测点处的声速剖面。在深度上将声速剖面划分为若干个深度层,针对不同的深度层进行分别分析,统计出每个声速层中的声速及其梯度的变化范围。</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声速剖面反映的是声速在海水中的垂直分布，如何准确描述海洋声速剖面的结构和变化特征是海洋声学研究的一个重要问题，具有重要意义。</a:t>
            </a:r>
          </a:p>
          <a:p>
            <a:pPr indent="1112683" algn="just">
              <a:lnSpc>
                <a:spcPct val="150000"/>
              </a:lnSpc>
            </a:pPr>
            <a:r>
              <a:rPr lang="zh-CN" altLang="en-US"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本次课题设计所采用的</a:t>
            </a: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经验正交函数（EOF） 是描述声速剖面最有效的基函数。</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10800201"/>
          </a:xfrm>
          <a:prstGeom prst="rect">
            <a:avLst/>
          </a:prstGeom>
        </p:spPr>
        <p:txBody>
          <a:bodyPr wrap="square">
            <a:spAutoFit/>
          </a:bodyPr>
          <a:lstStyle/>
          <a:p>
            <a:pPr indent="-1112683">
              <a:lnSpc>
                <a:spcPct val="150000"/>
              </a:lnSpc>
              <a:extLst>
                <a:ext uri="{35155182-B16C-46BC-9424-99874614C6A1}">
                  <wpsdc:indentchars xmlns="" xmlns:wpsdc="http://www.wps.cn/officeDocument/2017/drawingmlCustomData" val="-200" checksum="2844188043"/>
                </a:ext>
              </a:extLst>
            </a:pPr>
            <a:r>
              <a:rPr lang="en-US" altLang="zh-CN" sz="3982" dirty="0">
                <a:ln/>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982" dirty="0">
                <a:ln/>
                <a:solidFill>
                  <a:schemeClr val="tx2">
                    <a:lumMod val="75000"/>
                  </a:schemeClr>
                </a:solidFill>
                <a:latin typeface="+mn-ea"/>
                <a:sym typeface="Century Gothic" panose="020B0502020202020204" pitchFamily="34" charset="0"/>
              </a:rPr>
              <a:t>选用中国 Argo 资料中心发布的全球 Argo 资料 数据集，数据时间范围为 2015年1月-2020年12月时间间隔为一个月，挑选出研究海区（南海中部海区——12.5°N 115.5°E） </a:t>
            </a:r>
            <a:r>
              <a:rPr lang="en-US" altLang="zh-CN" sz="3982" dirty="0" err="1">
                <a:ln/>
                <a:solidFill>
                  <a:schemeClr val="tx2">
                    <a:lumMod val="75000"/>
                  </a:schemeClr>
                </a:solidFill>
                <a:latin typeface="+mn-ea"/>
                <a:sym typeface="Century Gothic" panose="020B0502020202020204" pitchFamily="34" charset="0"/>
              </a:rPr>
              <a:t>的所有观测剖面，然后对观测剖面的数据进行解析与质量检查，并确认无误</a:t>
            </a:r>
            <a:r>
              <a:rPr lang="en-US" altLang="zh-CN" sz="3982" dirty="0">
                <a:ln/>
                <a:solidFill>
                  <a:schemeClr val="tx2">
                    <a:lumMod val="75000"/>
                  </a:schemeClr>
                </a:solidFill>
                <a:latin typeface="+mn-ea"/>
                <a:sym typeface="Century Gothic" panose="020B0502020202020204" pitchFamily="34" charset="0"/>
              </a:rPr>
              <a:t>。</a:t>
            </a: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利用 Argo 观测的压强、温度、盐度剖面数据</a:t>
            </a:r>
            <a:r>
              <a:rPr lang="zh-CN" altLang="en-US" sz="3982" dirty="0">
                <a:ln/>
                <a:solidFill>
                  <a:schemeClr val="tx2">
                    <a:lumMod val="75000"/>
                  </a:schemeClr>
                </a:solidFill>
                <a:latin typeface="+mn-ea"/>
                <a:sym typeface="Century Gothic" panose="020B0502020202020204" pitchFamily="34" charset="0"/>
              </a:rPr>
              <a:t>，通过三参数模型</a:t>
            </a:r>
            <a:r>
              <a:rPr lang="en-US" altLang="zh-CN" sz="3982" dirty="0">
                <a:ln/>
                <a:solidFill>
                  <a:schemeClr val="tx2">
                    <a:lumMod val="75000"/>
                  </a:schemeClr>
                </a:solidFill>
                <a:latin typeface="+mn-ea"/>
                <a:sym typeface="Century Gothic" panose="020B0502020202020204" pitchFamily="34" charset="0"/>
              </a:rPr>
              <a:t>计算得出声速剖面，然后利用 Akima </a:t>
            </a:r>
            <a:r>
              <a:rPr lang="en-US" altLang="zh-CN" sz="3982" dirty="0" err="1">
                <a:ln/>
                <a:solidFill>
                  <a:schemeClr val="tx2">
                    <a:lumMod val="75000"/>
                  </a:schemeClr>
                </a:solidFill>
                <a:latin typeface="+mn-ea"/>
                <a:sym typeface="Century Gothic" panose="020B0502020202020204" pitchFamily="34" charset="0"/>
              </a:rPr>
              <a:t>插值法，将声速剖面插值到垂直标准层进行</a:t>
            </a:r>
            <a:r>
              <a:rPr lang="en-US" altLang="zh-CN" sz="3982" dirty="0">
                <a:ln/>
                <a:solidFill>
                  <a:schemeClr val="tx2">
                    <a:lumMod val="75000"/>
                  </a:schemeClr>
                </a:solidFill>
                <a:latin typeface="+mn-ea"/>
                <a:sym typeface="Century Gothic" panose="020B0502020202020204" pitchFamily="34" charset="0"/>
              </a:rPr>
              <a:t> EOF 分析</a:t>
            </a:r>
            <a:r>
              <a:rPr lang="zh-CN" altLang="en-US" sz="3982" dirty="0">
                <a:ln/>
                <a:solidFill>
                  <a:schemeClr val="tx2">
                    <a:lumMod val="75000"/>
                  </a:schemeClr>
                </a:solidFill>
                <a:latin typeface="+mn-ea"/>
                <a:sym typeface="Century Gothic" panose="020B0502020202020204" pitchFamily="34" charset="0"/>
              </a:rPr>
              <a:t>。</a:t>
            </a:r>
            <a:endParaRPr lang="en-US" altLang="zh-CN" sz="3982"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标准层深度为 0、10、20、30、50、75、100、125、150、200、250、300、400、500、600、700、800、900、1000、1100、1200、1300、1400、1500、1750、2000m。</a:t>
            </a: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a:blip r:embed="rId7">
            <a:extLst>
              <a:ext uri="{28A0092B-C50C-407E-A947-70E740481C1C}">
                <a14:useLocalDpi xmlns:a14="http://schemas.microsoft.com/office/drawing/2010/main" val="0"/>
              </a:ext>
            </a:extLst>
          </a:blip>
          <a:srcRect/>
          <a:stretch/>
        </p:blipFill>
        <p:spPr>
          <a:xfrm>
            <a:off x="0" y="12246"/>
            <a:ext cx="22758400" cy="7319216"/>
          </a:xfrm>
          <a:prstGeom prst="rect">
            <a:avLst/>
          </a:prstGeom>
        </p:spPr>
      </p:pic>
      <p:sp>
        <p:nvSpPr>
          <p:cNvPr id="3" name="矩形 2"/>
          <p:cNvSpPr/>
          <p:nvPr/>
        </p:nvSpPr>
        <p:spPr>
          <a:xfrm rot="16200000">
            <a:off x="10649646" y="-3681723"/>
            <a:ext cx="1459109" cy="227584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en-US" altLang="zh-CN" sz="3460" b="1" dirty="0">
              <a:solidFill>
                <a:schemeClr val="tx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nvGrpSpPr>
          <p:cNvPr id="2" name="组合 1"/>
          <p:cNvGrpSpPr/>
          <p:nvPr/>
        </p:nvGrpSpPr>
        <p:grpSpPr>
          <a:xfrm>
            <a:off x="2039406" y="8744019"/>
            <a:ext cx="10395035" cy="2227477"/>
            <a:chOff x="3226" y="13579"/>
            <a:chExt cx="16443" cy="1797"/>
          </a:xfrm>
        </p:grpSpPr>
        <p:sp>
          <p:nvSpPr>
            <p:cNvPr id="5" name="Shape 2412"/>
            <p:cNvSpPr/>
            <p:nvPr/>
          </p:nvSpPr>
          <p:spPr>
            <a:xfrm>
              <a:off x="3226" y="14069"/>
              <a:ext cx="1368" cy="783"/>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9" name="MH_Entry_1">
              <a:hlinkClick r:id="rId8" action="ppaction://hlinksldjump"/>
            </p:cNvPr>
            <p:cNvSpPr>
              <a:spLocks noChangeArrowheads="1"/>
            </p:cNvSpPr>
            <p:nvPr>
              <p:custDataLst>
                <p:tags r:id="rId4"/>
              </p:custDataLst>
            </p:nvPr>
          </p:nvSpPr>
          <p:spPr bwMode="auto">
            <a:xfrm>
              <a:off x="4594" y="13579"/>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hlinkClick r:id="rId9" action="ppaction://hlinksldjump"/>
                </a:rPr>
                <a:t>声速分布特征</a:t>
              </a:r>
              <a:endPar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grpSp>
        <p:nvGrpSpPr>
          <p:cNvPr id="19" name="组合 18"/>
          <p:cNvGrpSpPr/>
          <p:nvPr/>
        </p:nvGrpSpPr>
        <p:grpSpPr>
          <a:xfrm>
            <a:off x="12434458" y="8456549"/>
            <a:ext cx="11919542" cy="2803004"/>
            <a:chOff x="19293" y="13363"/>
            <a:chExt cx="16410" cy="1797"/>
          </a:xfrm>
        </p:grpSpPr>
        <p:sp>
          <p:nvSpPr>
            <p:cNvPr id="8" name="Shape 2438"/>
            <p:cNvSpPr/>
            <p:nvPr/>
          </p:nvSpPr>
          <p:spPr>
            <a:xfrm>
              <a:off x="19293" y="13906"/>
              <a:ext cx="1335" cy="712"/>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11" name="MH_Entry_1">
              <a:hlinkClick r:id="rId8" action="ppaction://hlinksldjump"/>
            </p:cNvPr>
            <p:cNvSpPr>
              <a:spLocks noChangeArrowheads="1"/>
            </p:cNvSpPr>
            <p:nvPr>
              <p:custDataLst>
                <p:tags r:id="rId3"/>
              </p:custDataLst>
            </p:nvPr>
          </p:nvSpPr>
          <p:spPr bwMode="auto">
            <a:xfrm>
              <a:off x="20628" y="13363"/>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grpSp>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cxnSp>
        <p:nvCxnSpPr>
          <p:cNvPr id="21" name="直接连接符 20"/>
          <p:cNvCxnSpPr/>
          <p:nvPr/>
        </p:nvCxnSpPr>
        <p:spPr>
          <a:xfrm>
            <a:off x="2928879" y="9351806"/>
            <a:ext cx="4109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404065" y="9351806"/>
            <a:ext cx="41091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89875" y="6123907"/>
            <a:ext cx="12099487" cy="2634285"/>
            <a:chOff x="8985" y="346"/>
            <a:chExt cx="19139" cy="4167"/>
          </a:xfrm>
        </p:grpSpPr>
        <p:grpSp>
          <p:nvGrpSpPr>
            <p:cNvPr id="25" name="组合 24"/>
            <p:cNvGrpSpPr/>
            <p:nvPr/>
          </p:nvGrpSpPr>
          <p:grpSpPr>
            <a:xfrm>
              <a:off x="10175" y="1158"/>
              <a:ext cx="17949" cy="2279"/>
              <a:chOff x="6461326" y="525776"/>
              <a:chExt cx="11398122" cy="1447319"/>
            </a:xfrm>
          </p:grpSpPr>
          <p:sp>
            <p:nvSpPr>
              <p:cNvPr id="40" name="PA_文本框 13"/>
              <p:cNvSpPr txBox="1"/>
              <p:nvPr>
                <p:custDataLst>
                  <p:tags r:id="rId1"/>
                </p:custDataLst>
              </p:nvPr>
            </p:nvSpPr>
            <p:spPr>
              <a:xfrm>
                <a:off x="9191653" y="525776"/>
                <a:ext cx="8667795" cy="1447319"/>
              </a:xfrm>
              <a:prstGeom prst="rect">
                <a:avLst/>
              </a:prstGeom>
              <a:noFill/>
            </p:spPr>
            <p:txBody>
              <a:bodyPr wrap="square" rtlCol="0">
                <a:spAutoFit/>
              </a:bodyPr>
              <a:lstStyle/>
              <a:p>
                <a:pPr defTabSz="1758165">
                  <a:lnSpc>
                    <a:spcPct val="150000"/>
                  </a:lnSpc>
                </a:pPr>
                <a:r>
                  <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解题思路</a:t>
                </a:r>
              </a:p>
            </p:txBody>
          </p:sp>
          <p:sp>
            <p:nvSpPr>
              <p:cNvPr id="41" name="PA_矩形 14"/>
              <p:cNvSpPr/>
              <p:nvPr>
                <p:custDataLst>
                  <p:tags r:id="rId2"/>
                </p:custDataLst>
              </p:nvPr>
            </p:nvSpPr>
            <p:spPr>
              <a:xfrm>
                <a:off x="6461326" y="1337212"/>
                <a:ext cx="9878927" cy="453634"/>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6" name="文本框 25"/>
            <p:cNvSpPr txBox="1"/>
            <p:nvPr/>
          </p:nvSpPr>
          <p:spPr>
            <a:xfrm>
              <a:off x="8985" y="346"/>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6" name="矩形 25"/>
          <p:cNvSpPr/>
          <p:nvPr/>
        </p:nvSpPr>
        <p:spPr>
          <a:xfrm>
            <a:off x="1271310" y="4638921"/>
            <a:ext cx="10252659" cy="3913180"/>
          </a:xfrm>
          <a:prstGeom prst="rect">
            <a:avLst/>
          </a:prstGeom>
        </p:spPr>
        <p:txBody>
          <a:bodyPr wrap="square">
            <a:spAutoFit/>
          </a:bodyPr>
          <a:lstStyle/>
          <a:p>
            <a:pPr>
              <a:lnSpc>
                <a:spcPct val="130000"/>
              </a:lnSpc>
            </a:pPr>
            <a:r>
              <a:rPr lang="en-US" altLang="zh-CN" sz="4779" dirty="0">
                <a:ln/>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对声速分布特征的分析先是对该海域声速剖面图进行直观观察，然后利用EOF（经验正交函数）分析法具体的分析该海域的声速分布特征</a:t>
            </a:r>
            <a:r>
              <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7" name="组合 6"/>
          <p:cNvGrpSpPr/>
          <p:nvPr/>
        </p:nvGrpSpPr>
        <p:grpSpPr>
          <a:xfrm>
            <a:off x="4468586" y="136551"/>
            <a:ext cx="11828231" cy="2313138"/>
            <a:chOff x="9454" y="96"/>
            <a:chExt cx="16324" cy="3659"/>
          </a:xfrm>
        </p:grpSpPr>
        <p:grpSp>
          <p:nvGrpSpPr>
            <p:cNvPr id="25" name="组合 24"/>
            <p:cNvGrpSpPr/>
            <p:nvPr/>
          </p:nvGrpSpPr>
          <p:grpSpPr>
            <a:xfrm>
              <a:off x="10221" y="1158"/>
              <a:ext cx="15557" cy="2217"/>
              <a:chOff x="6490537" y="525776"/>
              <a:chExt cx="9878927" cy="1407868"/>
            </a:xfrm>
          </p:grpSpPr>
          <p:sp>
            <p:nvSpPr>
              <p:cNvPr id="40" name="PA_文本框 13"/>
              <p:cNvSpPr txBox="1"/>
              <p:nvPr>
                <p:custDataLst>
                  <p:tags r:id="rId1"/>
                </p:custDataLst>
              </p:nvPr>
            </p:nvSpPr>
            <p:spPr>
              <a:xfrm>
                <a:off x="7096103" y="525776"/>
                <a:ext cx="8667795" cy="1300850"/>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endParaRPr lang="zh-CN" altLang="en-US" sz="6571" dirty="0">
                  <a:ln/>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9454" y="96"/>
              <a:ext cx="806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a:t>
              </a:r>
            </a:p>
          </p:txBody>
        </p:sp>
      </p:grpSp>
      <p:cxnSp>
        <p:nvCxnSpPr>
          <p:cNvPr id="8" name="曲线连接符 7"/>
          <p:cNvCxnSpPr/>
          <p:nvPr/>
        </p:nvCxnSpPr>
        <p:spPr>
          <a:xfrm flipV="1">
            <a:off x="11292592" y="3173533"/>
            <a:ext cx="3707090" cy="3332841"/>
          </a:xfrm>
          <a:prstGeom prst="curvedConnector3">
            <a:avLst>
              <a:gd name="adj1" fmla="val 57776"/>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026866" y="2928880"/>
            <a:ext cx="6005689" cy="917922"/>
          </a:xfrm>
          <a:prstGeom prst="rect">
            <a:avLst/>
          </a:prstGeom>
          <a:noFill/>
        </p:spPr>
        <p:txBody>
          <a:bodyPr wrap="square" rtlCol="0">
            <a:spAutoFit/>
          </a:bodyPr>
          <a:lstStyle/>
          <a:p>
            <a:r>
              <a:rPr lang="zh-CN" altLang="en-US" sz="5376" dirty="0">
                <a:solidFill>
                  <a:schemeClr val="tx2">
                    <a:lumMod val="75000"/>
                  </a:schemeClr>
                </a:solidFill>
                <a:latin typeface="微软雅黑" panose="020B0503020204020204" pitchFamily="34" charset="-122"/>
                <a:ea typeface="微软雅黑" panose="020B0503020204020204" pitchFamily="34" charset="-122"/>
              </a:rPr>
              <a:t>1.1经验观测</a:t>
            </a:r>
          </a:p>
        </p:txBody>
      </p:sp>
      <p:cxnSp>
        <p:nvCxnSpPr>
          <p:cNvPr id="10" name="曲线连接符 9"/>
          <p:cNvCxnSpPr/>
          <p:nvPr/>
        </p:nvCxnSpPr>
        <p:spPr>
          <a:xfrm>
            <a:off x="11465177" y="7139184"/>
            <a:ext cx="3965651" cy="3706458"/>
          </a:xfrm>
          <a:prstGeom prst="curvedConnector3">
            <a:avLst>
              <a:gd name="adj1" fmla="val 50008"/>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430828" y="10430301"/>
            <a:ext cx="6820566" cy="917922"/>
          </a:xfrm>
          <a:prstGeom prst="rect">
            <a:avLst/>
          </a:prstGeom>
          <a:noFill/>
        </p:spPr>
        <p:txBody>
          <a:bodyPr wrap="square" rtlCol="0">
            <a:spAutoFit/>
          </a:bodyPr>
          <a:lstStyle/>
          <a:p>
            <a:r>
              <a:rPr lang="en-US" altLang="zh-CN" sz="5376" dirty="0">
                <a:solidFill>
                  <a:schemeClr val="tx2">
                    <a:lumMod val="75000"/>
                  </a:schemeClr>
                </a:solidFill>
                <a:latin typeface="微软雅黑" panose="020B0503020204020204" pitchFamily="34" charset="-122"/>
                <a:ea typeface="微软雅黑" panose="020B0503020204020204" pitchFamily="34" charset="-122"/>
              </a:rPr>
              <a:t>1.2</a:t>
            </a:r>
            <a:r>
              <a:rPr lang="zh-CN" altLang="en-US" sz="5376" dirty="0">
                <a:solidFill>
                  <a:schemeClr val="tx2">
                    <a:lumMod val="75000"/>
                  </a:schemeClr>
                </a:solidFill>
                <a:latin typeface="微软雅黑" panose="020B0503020204020204" pitchFamily="34" charset="-122"/>
                <a:ea typeface="微软雅黑" panose="020B0503020204020204" pitchFamily="34" charset="-122"/>
              </a:rPr>
              <a:t>经验正交函数分析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7" name="组合 6"/>
          <p:cNvGrpSpPr/>
          <p:nvPr/>
        </p:nvGrpSpPr>
        <p:grpSpPr>
          <a:xfrm>
            <a:off x="2575215" y="294596"/>
            <a:ext cx="16540410" cy="2313138"/>
            <a:chOff x="6841" y="346"/>
            <a:chExt cx="22827" cy="3659"/>
          </a:xfrm>
        </p:grpSpPr>
        <p:grpSp>
          <p:nvGrpSpPr>
            <p:cNvPr id="25" name="组合 24"/>
            <p:cNvGrpSpPr/>
            <p:nvPr/>
          </p:nvGrpSpPr>
          <p:grpSpPr>
            <a:xfrm>
              <a:off x="10221" y="943"/>
              <a:ext cx="19447" cy="2431"/>
              <a:chOff x="6490537" y="389578"/>
              <a:chExt cx="12349736" cy="1544156"/>
            </a:xfrm>
          </p:grpSpPr>
          <p:sp>
            <p:nvSpPr>
              <p:cNvPr id="40" name="PA_文本框 13"/>
              <p:cNvSpPr txBox="1"/>
              <p:nvPr>
                <p:custDataLst>
                  <p:tags r:id="rId1"/>
                </p:custDataLst>
              </p:nvPr>
            </p:nvSpPr>
            <p:spPr>
              <a:xfrm>
                <a:off x="9770873" y="389578"/>
                <a:ext cx="9069400" cy="1301108"/>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r>
                  <a:rPr lang="zh-CN" altLang="en-US" sz="6571" dirty="0">
                    <a:solidFill>
                      <a:srgbClr val="3D3938"/>
                    </a:solidFill>
                    <a:sym typeface="+mn-ea"/>
                  </a:rPr>
                  <a:t>经验观测</a:t>
                </a:r>
                <a:endPar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64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6841" y="346"/>
              <a:ext cx="11391"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06.1.1</a:t>
              </a:r>
            </a:p>
          </p:txBody>
        </p:sp>
      </p:grpSp>
      <p:sp>
        <p:nvSpPr>
          <p:cNvPr id="3" name="文本框 2"/>
          <p:cNvSpPr txBox="1"/>
          <p:nvPr/>
        </p:nvSpPr>
        <p:spPr>
          <a:xfrm>
            <a:off x="3105131" y="2985144"/>
            <a:ext cx="16788745" cy="7702686"/>
          </a:xfrm>
          <a:prstGeom prst="rect">
            <a:avLst/>
          </a:prstGeom>
          <a:noFill/>
        </p:spPr>
        <p:txBody>
          <a:bodyPr wrap="square" rtlCol="0">
            <a:spAutoFit/>
          </a:bodyPr>
          <a:lstStyle/>
          <a:p>
            <a:pPr>
              <a:lnSpc>
                <a:spcPct val="150000"/>
              </a:lnSpc>
            </a:pP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a.直接观测</a:t>
            </a:r>
            <a:endParaRPr lang="zh-CN" altLang="en-US" sz="4381" dirty="0">
              <a:latin typeface="微软雅黑" panose="020B0503020204020204" pitchFamily="34" charset="-122"/>
              <a:ea typeface="微软雅黑" panose="020B0503020204020204" pitchFamily="34" charset="-122"/>
            </a:endParaRPr>
          </a:p>
          <a:p>
            <a:pPr>
              <a:lnSpc>
                <a:spcPct val="150000"/>
              </a:lnSpc>
            </a:pPr>
            <a:r>
              <a:rPr lang="zh-CN" altLang="en-US" sz="4381" dirty="0">
                <a:latin typeface="微软雅黑" panose="020B0503020204020204" pitchFamily="34" charset="-122"/>
                <a:ea typeface="微软雅黑" panose="020B0503020204020204" pitchFamily="34" charset="-122"/>
              </a:rPr>
              <a:t>    通过对不同深度声速的对比可知，随着深度的的增加声速随之降低，值得注意的是，在时间变化方面，随着深度的增加，声速的变化幅度愈来愈小，通过推测可得，产生这种现象的原因主要是因为水面所受季节气候等周期性变化的影响较大，在随着深度的变化，外界的周期性变化对其温盐深特性的影响越来越小，使声速在时间维度的变化趋于稳定。</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70" y="4291045"/>
            <a:ext cx="9567378" cy="604069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rPr>
              <a:t>绘制出该海域一年的声速剖面图，首先观察声速剖面图的结构，然后观察一年内不同月份声速剖面图的变化，通过观察，确定具体观察的某一深度（50/500/1000/1500m）在两年中不同月份的变化。</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
        <p:nvSpPr>
          <p:cNvPr id="3" name="文本框 2">
            <a:extLst>
              <a:ext uri="{FF2B5EF4-FFF2-40B4-BE49-F238E27FC236}">
                <a16:creationId xmlns:a16="http://schemas.microsoft.com/office/drawing/2014/main" id="{5F82715D-5EF8-475A-A4F2-AB64E07673E3}"/>
              </a:ext>
            </a:extLst>
          </p:cNvPr>
          <p:cNvSpPr txBox="1"/>
          <p:nvPr/>
        </p:nvSpPr>
        <p:spPr>
          <a:xfrm>
            <a:off x="1296469" y="1758028"/>
            <a:ext cx="5033750" cy="2308324"/>
          </a:xfrm>
          <a:prstGeom prst="rect">
            <a:avLst/>
          </a:prstGeom>
          <a:noFill/>
        </p:spPr>
        <p:txBody>
          <a:bodyPr wrap="none" rtlCol="0">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 </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具体分析</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7200" b="1" dirty="0"/>
          </a:p>
        </p:txBody>
      </p:sp>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69" y="2937472"/>
            <a:ext cx="9567378" cy="8097986"/>
          </a:xfrm>
          <a:prstGeom prst="rect">
            <a:avLst/>
          </a:prstGeom>
          <a:noFill/>
        </p:spPr>
        <p:txBody>
          <a:bodyPr wrap="square" rtlCol="0">
            <a:spAutoFit/>
          </a:bodyPr>
          <a:lstStyle/>
          <a:p>
            <a:pPr>
              <a:lnSpc>
                <a:spcPct val="150000"/>
              </a:lnSpc>
            </a:pPr>
            <a:r>
              <a:rPr lang="en-US" altLang="zh-CN" sz="44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400" dirty="0">
                <a:solidFill>
                  <a:schemeClr val="tx2">
                    <a:lumMod val="75000"/>
                  </a:schemeClr>
                </a:solidFill>
                <a:latin typeface="微软雅黑" panose="020B0503020204020204" pitchFamily="34" charset="-122"/>
                <a:ea typeface="微软雅黑" panose="020B0503020204020204" pitchFamily="34" charset="-122"/>
              </a:rPr>
              <a:t>观察得出的声速剖面图可知，该声速剖面是典型的深海声速剖面，深海声速剖面主要分为 3 层：表面层（混合层）、跃变层和深海等温层，其中跃变层又可分为季节性跃层和主跃层。混合层是指由于处在海表面,受日照、风雨、浪潮对流影响比较激烈，往往形成一层等温层即温度均匀不变。</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Tree>
    <p:extLst>
      <p:ext uri="{BB962C8B-B14F-4D97-AF65-F5344CB8AC3E}">
        <p14:creationId xmlns:p14="http://schemas.microsoft.com/office/powerpoint/2010/main" val="163725029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693477"/>
            <a:ext cx="10410515" cy="12108123"/>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       声速主要取决于随海深增加的压力,故声速可能出现微弱的增加，恰好大致对应图中的 0-50m 的深度范围内声速的变化。</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跃变层是指在表面层以下往往会出现温度激烈变化(减低)的水层,即产生温度跃变,故称为跃变层。这时声速主要受温度控制,由于主跃层离海面较深，不受日照等影响,相对比较稳定，便出现声速随温度降低而减小，图中 50m-1400m深度范围内的声速变化比较明显的体现了该种特征，在该深度范围内声速随深度增加减小。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757B9C12-9906-419C-B657-DC329C7EAF0A}"/>
              </a:ext>
            </a:extLst>
          </p:cNvPr>
          <p:cNvPicPr>
            <a:picLocks noChangeAspect="1"/>
          </p:cNvPicPr>
          <p:nvPr/>
        </p:nvPicPr>
        <p:blipFill>
          <a:blip r:embed="rId4"/>
          <a:stretch>
            <a:fillRect/>
          </a:stretch>
        </p:blipFill>
        <p:spPr>
          <a:xfrm>
            <a:off x="12031518" y="2180752"/>
            <a:ext cx="9979053" cy="8818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06001" y="1735487"/>
            <a:ext cx="9446237" cy="10085646"/>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深海等温层是指在跃变层以下直至海底，一般是等温层，声速随着压力的增加而提升，出现正声速梯度。在负主跃层和深海等温层之间会出现一个声速最小的水层，图中深度大于 1400 米的范围内声速的变化慢慢趋于0，而后减小，但由于从 Argo 浮标获取数据最大深度小于 2000 米所以只能观察到深海等温层的一小部分变化。 </a:t>
            </a: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0A436AAC-D484-467A-A52F-6BCDA63B7007}"/>
              </a:ext>
            </a:extLst>
          </p:cNvPr>
          <p:cNvPicPr>
            <a:picLocks noChangeAspect="1"/>
          </p:cNvPicPr>
          <p:nvPr/>
        </p:nvPicPr>
        <p:blipFill>
          <a:blip r:embed="rId4"/>
          <a:stretch>
            <a:fillRect/>
          </a:stretch>
        </p:blipFill>
        <p:spPr>
          <a:xfrm>
            <a:off x="11906163" y="1991706"/>
            <a:ext cx="9979053" cy="8818188"/>
          </a:xfrm>
          <a:prstGeom prst="rect">
            <a:avLst/>
          </a:prstGeom>
        </p:spPr>
      </p:pic>
    </p:spTree>
    <p:extLst>
      <p:ext uri="{BB962C8B-B14F-4D97-AF65-F5344CB8AC3E}">
        <p14:creationId xmlns:p14="http://schemas.microsoft.com/office/powerpoint/2010/main" val="382500651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573413" y="1863596"/>
            <a:ext cx="6387155" cy="9074407"/>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2018-2020年（24 个月）内，深度 50、500、1000、1500米处的声速变化如图所示，通过观察图像可知，同一深度的声速随时间的变化大体呈现出年周期性，而不同的声速剖面层在这一年的周期内有着不同的变化。</a:t>
            </a:r>
          </a:p>
        </p:txBody>
      </p:sp>
      <p:pic>
        <p:nvPicPr>
          <p:cNvPr id="9" name="图片 9" descr="两年"/>
          <p:cNvPicPr>
            <a:picLocks noChangeAspect="1"/>
          </p:cNvPicPr>
          <p:nvPr/>
        </p:nvPicPr>
        <p:blipFill>
          <a:blip r:embed="rId3"/>
          <a:stretch>
            <a:fillRect/>
          </a:stretch>
        </p:blipFill>
        <p:spPr>
          <a:xfrm>
            <a:off x="9496647" y="1544788"/>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a:off x="0" y="3135096"/>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31" name="平行四边形 30"/>
          <p:cNvSpPr/>
          <p:nvPr/>
        </p:nvSpPr>
        <p:spPr>
          <a:xfrm>
            <a:off x="6198854" y="2197805"/>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9" name="等腰三角形 28"/>
          <p:cNvSpPr/>
          <p:nvPr/>
        </p:nvSpPr>
        <p:spPr>
          <a:xfrm rot="10800000">
            <a:off x="5885437" y="8597744"/>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4" name="矩形 33"/>
          <p:cNvSpPr/>
          <p:nvPr/>
        </p:nvSpPr>
        <p:spPr>
          <a:xfrm>
            <a:off x="594247" y="5226972"/>
            <a:ext cx="6481719" cy="1561479"/>
          </a:xfrm>
          <a:prstGeom prst="rect">
            <a:avLst/>
          </a:prstGeom>
        </p:spPr>
        <p:txBody>
          <a:bodyPr vert="horz" wrap="square">
            <a:spAutoFit/>
            <a:scene3d>
              <a:camera prst="orthographicFront"/>
              <a:lightRig rig="threePt" dir="t"/>
            </a:scene3d>
          </a:bodyPr>
          <a:lstStyle/>
          <a:p>
            <a:r>
              <a:rPr lang="en-US" altLang="zh-CN" sz="9558" b="1" dirty="0">
                <a:ln/>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sym typeface="Century Gothic" panose="020B0502020202020204" pitchFamily="34" charset="0"/>
              </a:rPr>
              <a:t>Contents</a:t>
            </a:r>
          </a:p>
        </p:txBody>
      </p:sp>
      <p:pic>
        <p:nvPicPr>
          <p:cNvPr id="35" name="图片 3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0998417" y="10259083"/>
            <a:ext cx="1759983" cy="1778971"/>
          </a:xfrm>
          <a:prstGeom prst="rect">
            <a:avLst/>
          </a:prstGeom>
        </p:spPr>
      </p:pic>
      <p:grpSp>
        <p:nvGrpSpPr>
          <p:cNvPr id="3" name="组合 2">
            <a:extLst>
              <a:ext uri="{FF2B5EF4-FFF2-40B4-BE49-F238E27FC236}">
                <a16:creationId xmlns:a16="http://schemas.microsoft.com/office/drawing/2014/main" id="{0346AEC0-C5DA-49A8-8A11-BBE631AD8133}"/>
              </a:ext>
            </a:extLst>
          </p:cNvPr>
          <p:cNvGrpSpPr/>
          <p:nvPr/>
        </p:nvGrpSpPr>
        <p:grpSpPr>
          <a:xfrm>
            <a:off x="8701105" y="304800"/>
            <a:ext cx="11910947" cy="11903332"/>
            <a:chOff x="8084925" y="151216"/>
            <a:chExt cx="13681770" cy="13957581"/>
          </a:xfrm>
        </p:grpSpPr>
        <p:grpSp>
          <p:nvGrpSpPr>
            <p:cNvPr id="2" name="组合 1"/>
            <p:cNvGrpSpPr/>
            <p:nvPr/>
          </p:nvGrpSpPr>
          <p:grpSpPr>
            <a:xfrm>
              <a:off x="12419765" y="151216"/>
              <a:ext cx="9346930" cy="1104901"/>
              <a:chOff x="19944" y="3036"/>
              <a:chExt cx="19725" cy="2269"/>
            </a:xfrm>
          </p:grpSpPr>
          <p:sp>
            <p:nvSpPr>
              <p:cNvPr id="46" name="椭圆 4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1</a:t>
                </a:r>
                <a:endParaRPr lang="zh-CN" altLang="en-US" sz="5974" dirty="0">
                  <a:latin typeface="Baskerville Old Face" panose="02020602080505020303" pitchFamily="18" charset="0"/>
                </a:endParaRPr>
              </a:p>
            </p:txBody>
          </p:sp>
          <p:sp>
            <p:nvSpPr>
              <p:cNvPr id="54" name="PA_TextPlaceholder 3"/>
              <p:cNvSpPr txBox="1"/>
              <p:nvPr>
                <p:custDataLst>
                  <p:tags r:id="rId10"/>
                </p:custDataLst>
              </p:nvPr>
            </p:nvSpPr>
            <p:spPr>
              <a:xfrm>
                <a:off x="23465" y="3371"/>
                <a:ext cx="16204"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课题选择及课题内容叙述</a:t>
                </a:r>
              </a:p>
            </p:txBody>
          </p:sp>
        </p:grpSp>
        <p:grpSp>
          <p:nvGrpSpPr>
            <p:cNvPr id="13" name="组合 12"/>
            <p:cNvGrpSpPr/>
            <p:nvPr/>
          </p:nvGrpSpPr>
          <p:grpSpPr>
            <a:xfrm>
              <a:off x="12015803" y="1643157"/>
              <a:ext cx="8007796" cy="1104901"/>
              <a:chOff x="19944" y="3036"/>
              <a:chExt cx="16899" cy="2269"/>
            </a:xfrm>
          </p:grpSpPr>
          <p:sp>
            <p:nvSpPr>
              <p:cNvPr id="14" name="椭圆 13"/>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4" dirty="0">
                    <a:latin typeface="Baskerville Old Face" panose="02020602080505020303" pitchFamily="18" charset="0"/>
                  </a:rPr>
                  <a:t>2</a:t>
                </a:r>
              </a:p>
            </p:txBody>
          </p:sp>
          <p:sp>
            <p:nvSpPr>
              <p:cNvPr id="15" name="PA_TextPlaceholder 3"/>
              <p:cNvSpPr txBox="1"/>
              <p:nvPr>
                <p:custDataLst>
                  <p:tags r:id="rId9"/>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组内人员及分工</a:t>
                </a:r>
              </a:p>
            </p:txBody>
          </p:sp>
        </p:grpSp>
        <p:grpSp>
          <p:nvGrpSpPr>
            <p:cNvPr id="16" name="组合 15"/>
            <p:cNvGrpSpPr/>
            <p:nvPr/>
          </p:nvGrpSpPr>
          <p:grpSpPr>
            <a:xfrm>
              <a:off x="11593509" y="3135096"/>
              <a:ext cx="8007796" cy="1104415"/>
              <a:chOff x="19944" y="3036"/>
              <a:chExt cx="16899" cy="2268"/>
            </a:xfrm>
          </p:grpSpPr>
          <p:sp>
            <p:nvSpPr>
              <p:cNvPr id="17" name="椭圆 16"/>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3</a:t>
                </a:r>
              </a:p>
            </p:txBody>
          </p:sp>
          <p:sp>
            <p:nvSpPr>
              <p:cNvPr id="18" name="PA_TextPlaceholder 3"/>
              <p:cNvSpPr txBox="1"/>
              <p:nvPr>
                <p:custDataLst>
                  <p:tags r:id="rId8"/>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协作平台</a:t>
                </a:r>
              </a:p>
            </p:txBody>
          </p:sp>
        </p:grpSp>
        <p:grpSp>
          <p:nvGrpSpPr>
            <p:cNvPr id="19" name="组合 18"/>
            <p:cNvGrpSpPr/>
            <p:nvPr/>
          </p:nvGrpSpPr>
          <p:grpSpPr>
            <a:xfrm>
              <a:off x="10935412" y="4819218"/>
              <a:ext cx="8007796" cy="1104901"/>
              <a:chOff x="19944" y="3036"/>
              <a:chExt cx="16899" cy="2269"/>
            </a:xfrm>
          </p:grpSpPr>
          <p:sp>
            <p:nvSpPr>
              <p:cNvPr id="20" name="椭圆 19"/>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4</a:t>
                </a:r>
              </a:p>
            </p:txBody>
          </p:sp>
          <p:sp>
            <p:nvSpPr>
              <p:cNvPr id="21" name="PA_TextPlaceholder 3"/>
              <p:cNvSpPr txBox="1"/>
              <p:nvPr>
                <p:custDataLst>
                  <p:tags r:id="rId7"/>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背景资料</a:t>
                </a:r>
              </a:p>
            </p:txBody>
          </p:sp>
        </p:grpSp>
        <p:grpSp>
          <p:nvGrpSpPr>
            <p:cNvPr id="22" name="组合 21"/>
            <p:cNvGrpSpPr/>
            <p:nvPr/>
          </p:nvGrpSpPr>
          <p:grpSpPr>
            <a:xfrm>
              <a:off x="10343061" y="6625350"/>
              <a:ext cx="8007796" cy="1104901"/>
              <a:chOff x="19944" y="3036"/>
              <a:chExt cx="16899" cy="2269"/>
            </a:xfrm>
          </p:grpSpPr>
          <p:sp>
            <p:nvSpPr>
              <p:cNvPr id="23" name="椭圆 22"/>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5</a:t>
                </a:r>
              </a:p>
            </p:txBody>
          </p:sp>
          <p:sp>
            <p:nvSpPr>
              <p:cNvPr id="24" name="PA_TextPlaceholder 3"/>
              <p:cNvSpPr txBox="1"/>
              <p:nvPr>
                <p:custDataLst>
                  <p:tags r:id="rId6"/>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grpSp>
        <p:grpSp>
          <p:nvGrpSpPr>
            <p:cNvPr id="25" name="组合 24"/>
            <p:cNvGrpSpPr/>
            <p:nvPr/>
          </p:nvGrpSpPr>
          <p:grpSpPr>
            <a:xfrm>
              <a:off x="9816457" y="8430849"/>
              <a:ext cx="8007796" cy="1104901"/>
              <a:chOff x="19944" y="3036"/>
              <a:chExt cx="16899" cy="2269"/>
            </a:xfrm>
          </p:grpSpPr>
          <p:sp>
            <p:nvSpPr>
              <p:cNvPr id="26" name="椭圆 2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6</a:t>
                </a:r>
              </a:p>
            </p:txBody>
          </p:sp>
          <p:sp>
            <p:nvSpPr>
              <p:cNvPr id="27" name="PA_TextPlaceholder 3"/>
              <p:cNvSpPr txBox="1"/>
              <p:nvPr>
                <p:custDataLst>
                  <p:tags r:id="rId5"/>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解题思路及程序设计</a:t>
                </a:r>
              </a:p>
            </p:txBody>
          </p:sp>
        </p:grpSp>
        <p:grpSp>
          <p:nvGrpSpPr>
            <p:cNvPr id="28" name="组合 27"/>
            <p:cNvGrpSpPr/>
            <p:nvPr/>
          </p:nvGrpSpPr>
          <p:grpSpPr>
            <a:xfrm>
              <a:off x="9235486" y="10106121"/>
              <a:ext cx="8007796" cy="1104415"/>
              <a:chOff x="19944" y="3036"/>
              <a:chExt cx="16899" cy="2268"/>
            </a:xfrm>
          </p:grpSpPr>
          <p:sp>
            <p:nvSpPr>
              <p:cNvPr id="32" name="椭圆 31"/>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7</a:t>
                </a:r>
              </a:p>
            </p:txBody>
          </p:sp>
          <p:sp>
            <p:nvSpPr>
              <p:cNvPr id="33" name="PA_TextPlaceholder 3"/>
              <p:cNvSpPr txBox="1"/>
              <p:nvPr>
                <p:custDataLst>
                  <p:tags r:id="rId4"/>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程序设计</a:t>
                </a:r>
              </a:p>
            </p:txBody>
          </p:sp>
        </p:grpSp>
        <p:grpSp>
          <p:nvGrpSpPr>
            <p:cNvPr id="38" name="组合 37">
              <a:extLst>
                <a:ext uri="{FF2B5EF4-FFF2-40B4-BE49-F238E27FC236}">
                  <a16:creationId xmlns:a16="http://schemas.microsoft.com/office/drawing/2014/main" id="{F1DD6B1A-3B73-42B6-8C10-16E5EB76D546}"/>
                </a:ext>
              </a:extLst>
            </p:cNvPr>
            <p:cNvGrpSpPr/>
            <p:nvPr/>
          </p:nvGrpSpPr>
          <p:grpSpPr>
            <a:xfrm>
              <a:off x="8084925" y="11604872"/>
              <a:ext cx="8623817" cy="2503925"/>
              <a:chOff x="18644" y="3036"/>
              <a:chExt cx="18199" cy="5142"/>
            </a:xfrm>
          </p:grpSpPr>
          <p:sp>
            <p:nvSpPr>
              <p:cNvPr id="39" name="椭圆 38">
                <a:extLst>
                  <a:ext uri="{FF2B5EF4-FFF2-40B4-BE49-F238E27FC236}">
                    <a16:creationId xmlns:a16="http://schemas.microsoft.com/office/drawing/2014/main" id="{1463C0E4-D1AE-452B-83B1-F8154D708671}"/>
                  </a:ext>
                </a:extLst>
              </p:cNvPr>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8</a:t>
                </a:r>
              </a:p>
            </p:txBody>
          </p:sp>
          <p:sp>
            <p:nvSpPr>
              <p:cNvPr id="40" name="PA_TextPlaceholder 3">
                <a:extLst>
                  <a:ext uri="{FF2B5EF4-FFF2-40B4-BE49-F238E27FC236}">
                    <a16:creationId xmlns:a16="http://schemas.microsoft.com/office/drawing/2014/main" id="{33D8270E-F101-477A-BBAA-895485C1F9D0}"/>
                  </a:ext>
                </a:extLst>
              </p:cNvPr>
              <p:cNvSpPr txBox="1"/>
              <p:nvPr>
                <p:custDataLst>
                  <p:tags r:id="rId2"/>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结论分析</a:t>
                </a:r>
              </a:p>
            </p:txBody>
          </p:sp>
          <p:sp>
            <p:nvSpPr>
              <p:cNvPr id="36" name="PA_TextPlaceholder 3">
                <a:extLst>
                  <a:ext uri="{FF2B5EF4-FFF2-40B4-BE49-F238E27FC236}">
                    <a16:creationId xmlns:a16="http://schemas.microsoft.com/office/drawing/2014/main" id="{1A7DAB65-4CBE-421C-93A8-D158E2BF530A}"/>
                  </a:ext>
                </a:extLst>
              </p:cNvPr>
              <p:cNvSpPr txBox="1"/>
              <p:nvPr>
                <p:custDataLst>
                  <p:tags r:id="rId3"/>
                </p:custDataLst>
              </p:nvPr>
            </p:nvSpPr>
            <p:spPr>
              <a:xfrm>
                <a:off x="22519" y="6244"/>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引用文献</a:t>
                </a:r>
              </a:p>
            </p:txBody>
          </p:sp>
          <p:sp>
            <p:nvSpPr>
              <p:cNvPr id="37" name="椭圆 36">
                <a:extLst>
                  <a:ext uri="{FF2B5EF4-FFF2-40B4-BE49-F238E27FC236}">
                    <a16:creationId xmlns:a16="http://schemas.microsoft.com/office/drawing/2014/main" id="{37022507-43B3-4CB9-904C-88C94871410F}"/>
                  </a:ext>
                </a:extLst>
              </p:cNvPr>
              <p:cNvSpPr/>
              <p:nvPr/>
            </p:nvSpPr>
            <p:spPr>
              <a:xfrm>
                <a:off x="18644" y="5909"/>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9</a:t>
                </a:r>
              </a:p>
            </p:txBody>
          </p:sp>
        </p:gr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29" grpId="0" bldLvl="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346738"/>
            <a:ext cx="8439310" cy="1210812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深度 50m 处的声速变化代表了混合层的变化，5-10 月声速呈现出增加的趋势，而 11-4 月声速呈现出减小的趋势，声速的最小值大约位于 3-4 月份，而声速的最大值点大约位于 9-10 月份。深度 500 米和深度 1000 米处的声速随时间变化的趋势基本一致代表了跃变层的声速变化，与混合层的变化恰好反向，于 5-10 月声速呈现出减小的趋势，11-4 月呈现出声速增加的趋势。</a:t>
            </a:r>
          </a:p>
        </p:txBody>
      </p:sp>
      <p:pic>
        <p:nvPicPr>
          <p:cNvPr id="4" name="图片 9" descr="两年">
            <a:extLst>
              <a:ext uri="{FF2B5EF4-FFF2-40B4-BE49-F238E27FC236}">
                <a16:creationId xmlns:a16="http://schemas.microsoft.com/office/drawing/2014/main" id="{CE1577E7-4CF8-4F45-AF88-8A89170EC186}"/>
              </a:ext>
            </a:extLst>
          </p:cNvPr>
          <p:cNvPicPr>
            <a:picLocks noChangeAspect="1"/>
          </p:cNvPicPr>
          <p:nvPr/>
        </p:nvPicPr>
        <p:blipFill>
          <a:blip r:embed="rId3"/>
          <a:stretch>
            <a:fillRect/>
          </a:stretch>
        </p:blipFill>
        <p:spPr>
          <a:xfrm>
            <a:off x="10294669" y="1877297"/>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4" name="图片 4" descr="500"/>
          <p:cNvPicPr>
            <a:picLocks noChangeAspect="1"/>
          </p:cNvPicPr>
          <p:nvPr/>
        </p:nvPicPr>
        <p:blipFill>
          <a:blip r:embed="rId3"/>
          <a:stretch>
            <a:fillRect/>
          </a:stretch>
        </p:blipFill>
        <p:spPr>
          <a:xfrm>
            <a:off x="1447055" y="619258"/>
            <a:ext cx="8989568" cy="6005057"/>
          </a:xfrm>
          <a:prstGeom prst="rect">
            <a:avLst/>
          </a:prstGeom>
        </p:spPr>
      </p:pic>
      <p:pic>
        <p:nvPicPr>
          <p:cNvPr id="5" name="图片 5" descr="1000"/>
          <p:cNvPicPr>
            <a:picLocks noChangeAspect="1"/>
          </p:cNvPicPr>
          <p:nvPr/>
        </p:nvPicPr>
        <p:blipFill>
          <a:blip r:embed="rId4"/>
          <a:stretch>
            <a:fillRect/>
          </a:stretch>
        </p:blipFill>
        <p:spPr>
          <a:xfrm>
            <a:off x="11250236" y="540868"/>
            <a:ext cx="9257611" cy="6005057"/>
          </a:xfrm>
          <a:prstGeom prst="rect">
            <a:avLst/>
          </a:prstGeom>
        </p:spPr>
      </p:pic>
      <p:pic>
        <p:nvPicPr>
          <p:cNvPr id="6" name="图片 6" descr="1500"/>
          <p:cNvPicPr>
            <a:picLocks noChangeAspect="1"/>
          </p:cNvPicPr>
          <p:nvPr/>
        </p:nvPicPr>
        <p:blipFill>
          <a:blip r:embed="rId5"/>
          <a:stretch>
            <a:fillRect/>
          </a:stretch>
        </p:blipFill>
        <p:spPr>
          <a:xfrm>
            <a:off x="1447056" y="6624315"/>
            <a:ext cx="9015487" cy="5903908"/>
          </a:xfrm>
          <a:prstGeom prst="rect">
            <a:avLst/>
          </a:prstGeom>
        </p:spPr>
      </p:pic>
      <p:pic>
        <p:nvPicPr>
          <p:cNvPr id="7" name="图片 7" descr="结合"/>
          <p:cNvPicPr>
            <a:picLocks noChangeAspect="1"/>
          </p:cNvPicPr>
          <p:nvPr/>
        </p:nvPicPr>
        <p:blipFill>
          <a:blip r:embed="rId6"/>
          <a:stretch>
            <a:fillRect/>
          </a:stretch>
        </p:blipFill>
        <p:spPr>
          <a:xfrm>
            <a:off x="11422821" y="6624315"/>
            <a:ext cx="9293646" cy="598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78193" y="3371997"/>
            <a:ext cx="8439310" cy="7051930"/>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通过观察图像还可发现随着深度的增加，声速在一年内的变化量值越来越小，特别是到了 1500 米，一年内声速的差距更小。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可以看出声速的变化主要集中在混合层和跃变层深度较浅部分，而且呈现出了季节性的变化。</a:t>
            </a:r>
          </a:p>
        </p:txBody>
      </p:sp>
      <p:pic>
        <p:nvPicPr>
          <p:cNvPr id="3" name="图片 7" descr="结合">
            <a:extLst>
              <a:ext uri="{FF2B5EF4-FFF2-40B4-BE49-F238E27FC236}">
                <a16:creationId xmlns:a16="http://schemas.microsoft.com/office/drawing/2014/main" id="{362142A5-17B1-46BA-9ED7-8D56F6B03D79}"/>
              </a:ext>
            </a:extLst>
          </p:cNvPr>
          <p:cNvPicPr>
            <a:picLocks noChangeAspect="1"/>
          </p:cNvPicPr>
          <p:nvPr/>
        </p:nvPicPr>
        <p:blipFill>
          <a:blip r:embed="rId3"/>
          <a:stretch>
            <a:fillRect/>
          </a:stretch>
        </p:blipFill>
        <p:spPr>
          <a:xfrm>
            <a:off x="9806431" y="2771642"/>
            <a:ext cx="12532351" cy="8067045"/>
          </a:xfrm>
          <a:prstGeom prst="rect">
            <a:avLst/>
          </a:prstGeom>
        </p:spPr>
      </p:pic>
    </p:spTree>
    <p:extLst>
      <p:ext uri="{BB962C8B-B14F-4D97-AF65-F5344CB8AC3E}">
        <p14:creationId xmlns:p14="http://schemas.microsoft.com/office/powerpoint/2010/main" val="1775663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3000">
        <p159:morph option="byObject"/>
      </p:transition>
    </mc:Choice>
    <mc:Fallback>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4"/>
            <a:stretch>
              <a:fillRect/>
            </a:stretch>
          </a:blipFill>
        </p:spPr>
      </p:pic>
      <p:grpSp>
        <p:nvGrpSpPr>
          <p:cNvPr id="5" name="组合 4"/>
          <p:cNvGrpSpPr/>
          <p:nvPr/>
        </p:nvGrpSpPr>
        <p:grpSpPr>
          <a:xfrm>
            <a:off x="-4644776" y="5134"/>
            <a:ext cx="21102080" cy="13079099"/>
            <a:chOff x="6592998" y="-264001"/>
            <a:chExt cx="11950009" cy="12808735"/>
          </a:xfrm>
          <a:solidFill>
            <a:schemeClr val="accent1">
              <a:lumMod val="60000"/>
              <a:lumOff val="40000"/>
            </a:schemeClr>
          </a:solidFill>
        </p:grpSpPr>
        <p:sp>
          <p:nvSpPr>
            <p:cNvPr id="2" name="矩形 1"/>
            <p:cNvSpPr/>
            <p:nvPr/>
          </p:nvSpPr>
          <p:spPr>
            <a:xfrm>
              <a:off x="9223314" y="-264001"/>
              <a:ext cx="9319693" cy="1280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1436181024"/>
                </p:ext>
              </p:extLst>
            </p:nvPr>
          </p:nvGraphicFramePr>
          <p:xfrm>
            <a:off x="6592998" y="8865613"/>
            <a:ext cx="3762773" cy="3628318"/>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文本框 14">
            <a:extLst>
              <a:ext uri="{FF2B5EF4-FFF2-40B4-BE49-F238E27FC236}">
                <a16:creationId xmlns:a16="http://schemas.microsoft.com/office/drawing/2014/main" id="{C2FBD0F3-42C2-4B31-BE95-AE3AEF552EF4}"/>
              </a:ext>
            </a:extLst>
          </p:cNvPr>
          <p:cNvSpPr txBox="1"/>
          <p:nvPr/>
        </p:nvSpPr>
        <p:spPr>
          <a:xfrm>
            <a:off x="1020790" y="125012"/>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06.1.2</a:t>
            </a:r>
          </a:p>
        </p:txBody>
      </p:sp>
      <p:sp>
        <p:nvSpPr>
          <p:cNvPr id="16" name="PA_文本框 13">
            <a:extLst>
              <a:ext uri="{FF2B5EF4-FFF2-40B4-BE49-F238E27FC236}">
                <a16:creationId xmlns:a16="http://schemas.microsoft.com/office/drawing/2014/main" id="{AEE3CB47-3BDB-45B2-B834-9FF266832512}"/>
              </a:ext>
            </a:extLst>
          </p:cNvPr>
          <p:cNvSpPr txBox="1"/>
          <p:nvPr>
            <p:custDataLst>
              <p:tags r:id="rId1"/>
            </p:custDataLst>
          </p:nvPr>
        </p:nvSpPr>
        <p:spPr>
          <a:xfrm>
            <a:off x="7129747" y="731230"/>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经验正交函数分析</a:t>
            </a:r>
          </a:p>
        </p:txBody>
      </p:sp>
      <p:sp>
        <p:nvSpPr>
          <p:cNvPr id="17" name="矩形 16">
            <a:extLst>
              <a:ext uri="{FF2B5EF4-FFF2-40B4-BE49-F238E27FC236}">
                <a16:creationId xmlns:a16="http://schemas.microsoft.com/office/drawing/2014/main" id="{FA3F1BBA-224B-4F29-AA11-D667C3875E65}"/>
              </a:ext>
            </a:extLst>
          </p:cNvPr>
          <p:cNvSpPr/>
          <p:nvPr/>
        </p:nvSpPr>
        <p:spPr>
          <a:xfrm>
            <a:off x="1665444" y="3465255"/>
            <a:ext cx="12997035" cy="8257069"/>
          </a:xfrm>
          <a:prstGeom prst="rect">
            <a:avLst/>
          </a:prstGeom>
          <a:solidFill>
            <a:schemeClr val="accent1">
              <a:lumMod val="60000"/>
              <a:lumOff val="40000"/>
            </a:schemeClr>
          </a:solidFill>
        </p:spPr>
        <p:txBody>
          <a:bodyPr wrap="square">
            <a:spAutoFit/>
          </a:bodyPr>
          <a:lstStyle/>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    Le等指出经验正交函数是描述声速剖面最有效的基函数，Tolstooy等证明了利用 EOF 描述深海声速剖面的可行性，沈远海等证明了利用 EOF 描述浅水声速剖面的可行性和对声速剖面的分层经验正交函数表示，何利等对东中国海声速剖面进行了 EOF 分解和匹配场反演，研究了该海域声速剖面用经验正交函数表示的可行性。</a:t>
            </a:r>
          </a:p>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所以通过直观观察总结出声速分布特征之后，</a:t>
            </a:r>
            <a:r>
              <a:rPr lang="zh-CN" altLang="en-US" sz="3982" dirty="0">
                <a:latin typeface="微软雅黑" panose="020B0503020204020204" pitchFamily="34" charset="-122"/>
                <a:ea typeface="微软雅黑" panose="020B0503020204020204" pitchFamily="34" charset="-122"/>
                <a:sym typeface="Century Gothic" panose="020B0502020202020204" pitchFamily="34" charset="0"/>
              </a:rPr>
              <a:t>我们选择</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使用经验正交函数对该海域的声速剖面结构进行表示并加以分析验证。</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27E0C5BC-886E-49B1-B023-A15FBF87BCB8}"/>
              </a:ext>
            </a:extLst>
          </p:cNvPr>
          <p:cNvGrpSpPr/>
          <p:nvPr/>
        </p:nvGrpSpPr>
        <p:grpSpPr>
          <a:xfrm>
            <a:off x="2655147" y="410378"/>
            <a:ext cx="16850319" cy="11980844"/>
            <a:chOff x="2655147" y="1014286"/>
            <a:chExt cx="16850319" cy="11980844"/>
          </a:xfrm>
        </p:grpSpPr>
        <p:sp>
          <p:nvSpPr>
            <p:cNvPr id="5" name="文本框 4">
              <a:extLst>
                <a:ext uri="{FF2B5EF4-FFF2-40B4-BE49-F238E27FC236}">
                  <a16:creationId xmlns:a16="http://schemas.microsoft.com/office/drawing/2014/main" id="{5F1DCCCC-33C8-4B90-BFE3-82C1676B2E6D}"/>
                </a:ext>
              </a:extLst>
            </p:cNvPr>
            <p:cNvSpPr txBox="1"/>
            <p:nvPr/>
          </p:nvSpPr>
          <p:spPr>
            <a:xfrm>
              <a:off x="2655147" y="1014286"/>
              <a:ext cx="16850319" cy="11980844"/>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a.</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原理概述</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经验正交函数分析方法（</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empirical orthogonal function</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，缩写为 </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，也称特征向量分析（</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eigenvector analysis</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），是一种分析矩阵数据中的结构特征，提取主要数据特征量的一种方法。</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Lorenz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1950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年代首次将其引入气象和气候研究，现在得到了非常广泛的应用。特征向量对应的是空间样本，也称空间特征向量或者空间模态（</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），在一定程度上反映要素场的空间分布特点；主成分对应的是时间变化，也称时间系数（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PC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），反映相应空间模态随时间的权重变化。因此称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分析为时空分解，即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为站点数，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为年数</a:t>
              </a:r>
              <a:r>
                <a:rPr lang="zh-CN" altLang="en-US" sz="3584" dirty="0">
                  <a:latin typeface="微软雅黑" panose="020B0503020204020204" pitchFamily="34" charset="-122"/>
                  <a:ea typeface="微软雅黑" panose="020B0503020204020204" pitchFamily="34" charset="-122"/>
                </a:rPr>
                <a:t>。</a:t>
              </a:r>
              <a:endParaRPr lang="en-US" altLang="zh-CN" sz="3584" dirty="0">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		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可以用于任意海域声速剖面集合的简化。该方法可以减少声速剖面集合的维数，同时保留声速剖面集合中对方差贡献最大的特征，即保留低阶主成分，忽略高阶成分，这样就可以在保证一定精度的前提下用尽量少的参数来表示复杂的声场环境。</a:t>
              </a:r>
              <a:endParaRPr lang="zh-CN" altLang="en-US" sz="3584" dirty="0">
                <a:latin typeface="微软雅黑" panose="020B0503020204020204" pitchFamily="34" charset="-122"/>
                <a:ea typeface="微软雅黑" panose="020B0503020204020204" pitchFamily="34" charset="-122"/>
              </a:endParaRPr>
            </a:p>
          </p:txBody>
        </p:sp>
        <p:graphicFrame>
          <p:nvGraphicFramePr>
            <p:cNvPr id="6" name="对象 -2147482624">
              <a:extLst>
                <a:ext uri="{FF2B5EF4-FFF2-40B4-BE49-F238E27FC236}">
                  <a16:creationId xmlns:a16="http://schemas.microsoft.com/office/drawing/2014/main" id="{F2A159A0-0F4E-41B8-9149-88CD2C403954}"/>
                </a:ext>
              </a:extLst>
            </p:cNvPr>
            <p:cNvGraphicFramePr>
              <a:graphicFrameLocks noChangeAspect="1"/>
            </p:cNvGraphicFramePr>
            <p:nvPr>
              <p:extLst>
                <p:ext uri="{D42A27DB-BD31-4B8C-83A1-F6EECF244321}">
                  <p14:modId xmlns:p14="http://schemas.microsoft.com/office/powerpoint/2010/main" val="47314447"/>
                </p:ext>
              </p:extLst>
            </p:nvPr>
          </p:nvGraphicFramePr>
          <p:xfrm>
            <a:off x="3252934" y="8920303"/>
            <a:ext cx="5151490" cy="663636"/>
          </p:xfrm>
          <a:graphic>
            <a:graphicData uri="http://schemas.openxmlformats.org/presentationml/2006/ole">
              <mc:AlternateContent xmlns:mc="http://schemas.openxmlformats.org/markup-compatibility/2006">
                <mc:Choice xmlns:v="urn:schemas-microsoft-com:vml" Requires="v">
                  <p:oleObj spid="_x0000_s1059" r:id="rId4" imgW="1397000" imgH="177165" progId="Equation.KSEE3">
                    <p:embed/>
                  </p:oleObj>
                </mc:Choice>
                <mc:Fallback>
                  <p:oleObj r:id="rId4" imgW="1397000" imgH="177165" progId="Equation.KSEE3">
                    <p:embed/>
                    <p:pic>
                      <p:nvPicPr>
                        <p:cNvPr id="3" name="对象 -2147482624"/>
                        <p:cNvPicPr/>
                        <p:nvPr/>
                      </p:nvPicPr>
                      <p:blipFill>
                        <a:blip r:embed="rId5"/>
                        <a:stretch>
                          <a:fillRect/>
                        </a:stretch>
                      </p:blipFill>
                      <p:spPr>
                        <a:xfrm>
                          <a:off x="3252934" y="8920303"/>
                          <a:ext cx="5151490" cy="663636"/>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4428132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86D8B5E2-CB4E-483D-B45B-D834EA4BF426}"/>
              </a:ext>
            </a:extLst>
          </p:cNvPr>
          <p:cNvSpPr txBox="1"/>
          <p:nvPr/>
        </p:nvSpPr>
        <p:spPr>
          <a:xfrm>
            <a:off x="1611295" y="794948"/>
            <a:ext cx="18913748" cy="3584956"/>
          </a:xfrm>
          <a:prstGeom prst="rect">
            <a:avLst/>
          </a:prstGeom>
          <a:noFill/>
        </p:spPr>
        <p:txBody>
          <a:bodyPr wrap="square">
            <a:spAutoFit/>
          </a:bodyPr>
          <a:lstStyle/>
          <a:p>
            <a:pPr>
              <a:lnSpc>
                <a:spcPct val="150000"/>
              </a:lnSpc>
            </a:pPr>
            <a:r>
              <a:rPr lang="zh-CN" altLang="en-US" sz="4800" b="1" dirty="0">
                <a:solidFill>
                  <a:schemeClr val="tx2">
                    <a:lumMod val="75000"/>
                  </a:schemeClr>
                </a:solidFill>
                <a:latin typeface="微软雅黑" panose="020B0503020204020204" pitchFamily="34" charset="-122"/>
                <a:ea typeface="微软雅黑" panose="020B0503020204020204" pitchFamily="34" charset="-122"/>
              </a:rPr>
              <a:t>算法如下：</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）将声速剖面采样层设置为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Zi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i=1,2....N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800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1750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2000m</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，将以时间变化</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为列向量，构建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矩阵如下所示：</a:t>
            </a:r>
          </a:p>
        </p:txBody>
      </p:sp>
      <p:graphicFrame>
        <p:nvGraphicFramePr>
          <p:cNvPr id="9" name="对象 -2147482623">
            <a:extLst>
              <a:ext uri="{FF2B5EF4-FFF2-40B4-BE49-F238E27FC236}">
                <a16:creationId xmlns:a16="http://schemas.microsoft.com/office/drawing/2014/main" id="{52B9973C-1C7A-4D21-96B4-F15D3C2EAA55}"/>
              </a:ext>
            </a:extLst>
          </p:cNvPr>
          <p:cNvGraphicFramePr>
            <a:graphicFrameLocks noChangeAspect="1"/>
          </p:cNvGraphicFramePr>
          <p:nvPr>
            <p:extLst>
              <p:ext uri="{D42A27DB-BD31-4B8C-83A1-F6EECF244321}">
                <p14:modId xmlns:p14="http://schemas.microsoft.com/office/powerpoint/2010/main" val="861289526"/>
              </p:ext>
            </p:extLst>
          </p:nvPr>
        </p:nvGraphicFramePr>
        <p:xfrm>
          <a:off x="7703087" y="4738221"/>
          <a:ext cx="5680404" cy="3225778"/>
        </p:xfrm>
        <a:graphic>
          <a:graphicData uri="http://schemas.openxmlformats.org/presentationml/2006/ole">
            <mc:AlternateContent xmlns:mc="http://schemas.openxmlformats.org/markup-compatibility/2006">
              <mc:Choice xmlns:v="urn:schemas-microsoft-com:vml" Requires="v">
                <p:oleObj spid="_x0000_s2083" r:id="rId4" imgW="1384300" imgH="914400" progId="Equation.KSEE3">
                  <p:embed/>
                </p:oleObj>
              </mc:Choice>
              <mc:Fallback>
                <p:oleObj r:id="rId4" imgW="1384300" imgH="914400" progId="Equation.KSEE3">
                  <p:embed/>
                  <p:pic>
                    <p:nvPicPr>
                      <p:cNvPr id="3" name="对象 -2147482623"/>
                      <p:cNvPicPr/>
                      <p:nvPr/>
                    </p:nvPicPr>
                    <p:blipFill>
                      <a:blip r:embed="rId5"/>
                      <a:stretch>
                        <a:fillRect/>
                      </a:stretch>
                    </p:blipFill>
                    <p:spPr>
                      <a:xfrm>
                        <a:off x="7703087" y="4738221"/>
                        <a:ext cx="5680404" cy="3225778"/>
                      </a:xfrm>
                      <a:prstGeom prst="rect">
                        <a:avLst/>
                      </a:prstGeom>
                      <a:noFill/>
                      <a:ln w="38100">
                        <a:noFill/>
                        <a:miter/>
                      </a:ln>
                    </p:spPr>
                  </p:pic>
                </p:oleObj>
              </mc:Fallback>
            </mc:AlternateContent>
          </a:graphicData>
        </a:graphic>
      </p:graphicFrame>
      <p:sp>
        <p:nvSpPr>
          <p:cNvPr id="10" name="文本框 9">
            <a:extLst>
              <a:ext uri="{FF2B5EF4-FFF2-40B4-BE49-F238E27FC236}">
                <a16:creationId xmlns:a16="http://schemas.microsoft.com/office/drawing/2014/main" id="{8A6F329B-3490-47D2-8291-5B8F7EE9369F}"/>
              </a:ext>
            </a:extLst>
          </p:cNvPr>
          <p:cNvSpPr txBox="1"/>
          <p:nvPr/>
        </p:nvSpPr>
        <p:spPr>
          <a:xfrm>
            <a:off x="1611295" y="8604948"/>
            <a:ext cx="11379200" cy="2574359"/>
          </a:xfrm>
          <a:prstGeom prst="rect">
            <a:avLst/>
          </a:prstGeom>
          <a:noFill/>
        </p:spPr>
        <p:txBody>
          <a:bodyPr wrap="square">
            <a:spAutoFit/>
          </a:bodyPr>
          <a:lstStyle/>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矩阵进行                   处理，形成距平形式</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矩阵即可计算协方差矩阵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p>
          <a:p>
            <a:endParaRPr lang="zh-CN" altLang="en-US" sz="1792"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21F7CB4-2B6D-4BA9-A9E1-69E4CC24F891}"/>
                  </a:ext>
                </a:extLst>
              </p:cNvPr>
              <p:cNvSpPr txBox="1"/>
              <p:nvPr/>
            </p:nvSpPr>
            <p:spPr>
              <a:xfrm>
                <a:off x="8727439" y="9765439"/>
                <a:ext cx="5303522" cy="11524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𝑁𝑁</m:t>
                          </m:r>
                        </m:sub>
                      </m:sSub>
                      <m:r>
                        <a:rPr lang="zh-CN" altLang="en-US" sz="4000" i="1">
                          <a:latin typeface="Cambria Math" panose="02040503050406030204" pitchFamily="18" charset="0"/>
                        </a:rPr>
                        <m:t>=</m:t>
                      </m:r>
                      <m:f>
                        <m:fPr>
                          <m:ctrlPr>
                            <a:rPr lang="zh-CN" altLang="en-US" sz="4000" i="1">
                              <a:latin typeface="Cambria Math" panose="02040503050406030204" pitchFamily="18" charset="0"/>
                            </a:rPr>
                          </m:ctrlPr>
                        </m:fPr>
                        <m:num>
                          <m:r>
                            <a:rPr lang="zh-CN" altLang="en-US" sz="4000" i="1">
                              <a:latin typeface="Cambria Math" panose="02040503050406030204" pitchFamily="18" charset="0"/>
                            </a:rPr>
                            <m:t>1</m:t>
                          </m:r>
                        </m:num>
                        <m:den>
                          <m:r>
                            <a:rPr lang="zh-CN" altLang="en-US" sz="4000" i="1">
                              <a:latin typeface="Cambria Math" panose="02040503050406030204" pitchFamily="18" charset="0"/>
                            </a:rPr>
                            <m:t>𝑁</m:t>
                          </m:r>
                        </m:den>
                      </m:f>
                      <m:r>
                        <a:rPr lang="zh-CN" altLang="en-US" sz="4000" i="1">
                          <a:latin typeface="Cambria Math" panose="02040503050406030204" pitchFamily="18" charset="0"/>
                        </a:rPr>
                        <m:t>×</m:t>
                      </m:r>
                      <m:r>
                        <a:rPr lang="en-US" altLang="zh-CN" sz="4000" i="1">
                          <a:latin typeface="Cambria Math" panose="02040503050406030204" pitchFamily="18" charset="0"/>
                        </a:rPr>
                        <m:t>𝑋</m:t>
                      </m:r>
                      <m:r>
                        <a:rPr lang="zh-CN" altLang="en-US" sz="4000" i="1">
                          <a:latin typeface="Cambria Math" panose="02040503050406030204" pitchFamily="18" charset="0"/>
                        </a:rPr>
                        <m:t>×</m:t>
                      </m:r>
                      <m:sSup>
                        <m:sSupPr>
                          <m:ctrlPr>
                            <a:rPr lang="zh-CN" altLang="en-US" sz="4000" i="1">
                              <a:latin typeface="Cambria Math" panose="02040503050406030204" pitchFamily="18" charset="0"/>
                            </a:rPr>
                          </m:ctrlPr>
                        </m:sSupPr>
                        <m:e>
                          <m:r>
                            <a:rPr lang="en-US" altLang="zh-CN" sz="4000" i="1">
                              <a:latin typeface="Cambria Math" panose="02040503050406030204" pitchFamily="18" charset="0"/>
                            </a:rPr>
                            <m:t>𝑋</m:t>
                          </m:r>
                        </m:e>
                        <m:sup>
                          <m:r>
                            <a:rPr lang="zh-CN" altLang="en-US" sz="4000" i="1">
                              <a:latin typeface="Cambria Math" panose="02040503050406030204" pitchFamily="18" charset="0"/>
                            </a:rPr>
                            <m:t>𝑇</m:t>
                          </m:r>
                        </m:sup>
                      </m:sSup>
                    </m:oMath>
                  </m:oMathPara>
                </a14:m>
                <a:endParaRPr lang="zh-CN" altLang="en-US" sz="4000" i="1"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721F7CB4-2B6D-4BA9-A9E1-69E4CC24F891}"/>
                  </a:ext>
                </a:extLst>
              </p:cNvPr>
              <p:cNvSpPr txBox="1">
                <a:spLocks noRot="1" noChangeAspect="1" noMove="1" noResize="1" noEditPoints="1" noAdjustHandles="1" noChangeArrowheads="1" noChangeShapeType="1" noTextEdit="1"/>
              </p:cNvSpPr>
              <p:nvPr/>
            </p:nvSpPr>
            <p:spPr>
              <a:xfrm>
                <a:off x="8727439" y="9765439"/>
                <a:ext cx="5303522" cy="11524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8630FC-0D0A-4BD0-8DA7-70FB334D06DE}"/>
                  </a:ext>
                </a:extLst>
              </p:cNvPr>
              <p:cNvSpPr txBox="1"/>
              <p:nvPr/>
            </p:nvSpPr>
            <p:spPr>
              <a:xfrm>
                <a:off x="5536275" y="8952852"/>
                <a:ext cx="24195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𝑋</m:t>
                      </m:r>
                      <m:r>
                        <a:rPr lang="zh-CN" altLang="en-US" sz="4000" i="1">
                          <a:latin typeface="Cambria Math" panose="02040503050406030204" pitchFamily="18" charset="0"/>
                        </a:rPr>
                        <m:t>=</m:t>
                      </m:r>
                      <m:r>
                        <a:rPr lang="en-US" altLang="zh-CN" sz="4000" b="0" i="1" smtClean="0">
                          <a:latin typeface="Cambria Math" panose="02040503050406030204" pitchFamily="18" charset="0"/>
                        </a:rPr>
                        <m:t>𝑋</m:t>
                      </m:r>
                      <m:r>
                        <a:rPr lang="zh-CN" altLang="en-US" sz="4000" i="1">
                          <a:latin typeface="Cambria Math" panose="02040503050406030204" pitchFamily="18" charset="0"/>
                        </a:rPr>
                        <m:t>−</m:t>
                      </m:r>
                      <m:acc>
                        <m:accPr>
                          <m:chr m:val="̅"/>
                          <m:ctrlPr>
                            <a:rPr lang="zh-CN" altLang="en-US" sz="4000" i="1">
                              <a:latin typeface="Cambria Math" panose="02040503050406030204" pitchFamily="18" charset="0"/>
                            </a:rPr>
                          </m:ctrlPr>
                        </m:accPr>
                        <m:e>
                          <m:r>
                            <a:rPr lang="en-US" altLang="zh-CN" sz="4000" b="0" i="1" smtClean="0">
                              <a:latin typeface="Cambria Math" panose="02040503050406030204" pitchFamily="18" charset="0"/>
                            </a:rPr>
                            <m:t>𝑋</m:t>
                          </m:r>
                        </m:e>
                      </m:acc>
                    </m:oMath>
                  </m:oMathPara>
                </a14:m>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EC8630FC-0D0A-4BD0-8DA7-70FB334D06DE}"/>
                  </a:ext>
                </a:extLst>
              </p:cNvPr>
              <p:cNvSpPr txBox="1">
                <a:spLocks noRot="1" noChangeAspect="1" noMove="1" noResize="1" noEditPoints="1" noAdjustHandles="1" noChangeArrowheads="1" noChangeShapeType="1" noTextEdit="1"/>
              </p:cNvSpPr>
              <p:nvPr/>
            </p:nvSpPr>
            <p:spPr>
              <a:xfrm>
                <a:off x="5536275" y="8952852"/>
                <a:ext cx="2419572" cy="61555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214106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22FD887F-1B23-4F68-9A41-9C5A512F00E5}"/>
              </a:ext>
            </a:extLst>
          </p:cNvPr>
          <p:cNvSpPr txBox="1"/>
          <p:nvPr/>
        </p:nvSpPr>
        <p:spPr>
          <a:xfrm>
            <a:off x="1356401" y="1119396"/>
            <a:ext cx="12878888"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）通过特征分解来计算方程</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和特征向量</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DF41483-A384-433B-967C-37A6BD96B87B}"/>
              </a:ext>
            </a:extLst>
          </p:cNvPr>
          <p:cNvSpPr txBox="1"/>
          <p:nvPr/>
        </p:nvSpPr>
        <p:spPr>
          <a:xfrm>
            <a:off x="2477192" y="2168165"/>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三者之间满足如下关系：</a:t>
            </a:r>
          </a:p>
        </p:txBody>
      </p:sp>
      <p:sp>
        <p:nvSpPr>
          <p:cNvPr id="10" name="文本框 9">
            <a:extLst>
              <a:ext uri="{FF2B5EF4-FFF2-40B4-BE49-F238E27FC236}">
                <a16:creationId xmlns:a16="http://schemas.microsoft.com/office/drawing/2014/main" id="{33B99BAC-28D3-4D0C-972A-572F3638BBDF}"/>
              </a:ext>
            </a:extLst>
          </p:cNvPr>
          <p:cNvSpPr txBox="1"/>
          <p:nvPr/>
        </p:nvSpPr>
        <p:spPr>
          <a:xfrm>
            <a:off x="2477193" y="3300929"/>
            <a:ext cx="5689599" cy="643894"/>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维的对角阵如下</a:t>
            </a:r>
            <a:r>
              <a:rPr lang="zh-CN" altLang="en-US" sz="1792" dirty="0"/>
              <a:t>：</a:t>
            </a:r>
          </a:p>
        </p:txBody>
      </p:sp>
      <p:sp>
        <p:nvSpPr>
          <p:cNvPr id="9" name="Rectangle 2">
            <a:extLst>
              <a:ext uri="{FF2B5EF4-FFF2-40B4-BE49-F238E27FC236}">
                <a16:creationId xmlns:a16="http://schemas.microsoft.com/office/drawing/2014/main" id="{EE30C39C-602B-4D53-91B5-47DC08ECBFCC}"/>
              </a:ext>
            </a:extLst>
          </p:cNvPr>
          <p:cNvSpPr>
            <a:spLocks noChangeArrowheads="1"/>
          </p:cNvSpPr>
          <p:nvPr/>
        </p:nvSpPr>
        <p:spPr bwMode="auto">
          <a:xfrm>
            <a:off x="6553218" y="45796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11" name="对象 10">
            <a:extLst>
              <a:ext uri="{FF2B5EF4-FFF2-40B4-BE49-F238E27FC236}">
                <a16:creationId xmlns:a16="http://schemas.microsoft.com/office/drawing/2014/main" id="{D95889F0-B67F-4A9B-9B32-579D2C97CC88}"/>
              </a:ext>
            </a:extLst>
          </p:cNvPr>
          <p:cNvGraphicFramePr>
            <a:graphicFrameLocks noChangeAspect="1"/>
          </p:cNvGraphicFramePr>
          <p:nvPr>
            <p:extLst>
              <p:ext uri="{D42A27DB-BD31-4B8C-83A1-F6EECF244321}">
                <p14:modId xmlns:p14="http://schemas.microsoft.com/office/powerpoint/2010/main" val="1641324100"/>
              </p:ext>
            </p:extLst>
          </p:nvPr>
        </p:nvGraphicFramePr>
        <p:xfrm>
          <a:off x="8157421" y="3177783"/>
          <a:ext cx="4368801" cy="2811835"/>
        </p:xfrm>
        <a:graphic>
          <a:graphicData uri="http://schemas.openxmlformats.org/presentationml/2006/ole">
            <mc:AlternateContent xmlns:mc="http://schemas.openxmlformats.org/markup-compatibility/2006">
              <mc:Choice xmlns:v="urn:schemas-microsoft-com:vml" Requires="v">
                <p:oleObj spid="_x0000_s3150" r:id="rId4" imgW="1422360" imgH="914400" progId="Equation.KSEE3">
                  <p:embed/>
                </p:oleObj>
              </mc:Choice>
              <mc:Fallback>
                <p:oleObj r:id="rId4" imgW="1422360" imgH="914400" progId="Equation.KSEE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421" y="3177783"/>
                        <a:ext cx="4368801" cy="281183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52DD320-6D9F-4E9F-A46A-CCF1DB58384E}"/>
                  </a:ext>
                </a:extLst>
              </p:cNvPr>
              <p:cNvSpPr txBox="1"/>
              <p:nvPr/>
            </p:nvSpPr>
            <p:spPr>
              <a:xfrm>
                <a:off x="2477192" y="6035183"/>
                <a:ext cx="18669992" cy="2576603"/>
              </a:xfrm>
              <a:prstGeom prst="rect">
                <a:avLst/>
              </a:prstGeom>
              <a:noFill/>
            </p:spPr>
            <p:txBody>
              <a:bodyPr wrap="square">
                <a:spAutoFit/>
              </a:bodyPr>
              <a:lstStyle/>
              <a:p>
                <a:pPr>
                  <a:lnSpc>
                    <a:spcPct val="150000"/>
                  </a:lnSpc>
                </a:pPr>
                <a:r>
                  <a:rPr lang="zh-CN" altLang="en-US" sz="3584" dirty="0">
                    <a:latin typeface="Times New Roman" panose="02020603050405020304" pitchFamily="18" charset="0"/>
                    <a:cs typeface="Times New Roman" panose="02020603050405020304" pitchFamily="18" charset="0"/>
                  </a:rPr>
                  <a:t>将特征根 </a:t>
                </a:r>
                <a:r>
                  <a:rPr lang="en-US" altLang="zh-CN" sz="3584" dirty="0">
                    <a:latin typeface="Times New Roman" panose="02020603050405020304" pitchFamily="18" charset="0"/>
                    <a:cs typeface="Times New Roman" panose="02020603050405020304" pitchFamily="18" charset="0"/>
                  </a:rPr>
                  <a:t>λ </a:t>
                </a:r>
                <a:r>
                  <a:rPr lang="zh-CN" altLang="en-US" sz="3584" dirty="0">
                    <a:latin typeface="Times New Roman" panose="02020603050405020304" pitchFamily="18" charset="0"/>
                    <a:cs typeface="Times New Roman" panose="02020603050405020304" pitchFamily="18" charset="0"/>
                  </a:rPr>
                  <a:t>从大到小排列，即满足 </a:t>
                </a:r>
                <a14:m>
                  <m:oMath xmlns:m="http://schemas.openxmlformats.org/officeDocument/2006/math">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2</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3</m:t>
                        </m:r>
                      </m:sub>
                    </m:sSub>
                    <m:r>
                      <a:rPr lang="en-US" altLang="zh-CN" sz="3584" b="0" i="1" dirty="0" smtClean="0">
                        <a:latin typeface="Cambria Math" panose="02040503050406030204" pitchFamily="18" charset="0"/>
                        <a:cs typeface="Times New Roman" panose="02020603050405020304" pitchFamily="18" charset="0"/>
                      </a:rPr>
                      <m:t>&gt;</m:t>
                    </m:r>
                    <m:r>
                      <a:rPr lang="en-US" altLang="zh-CN" sz="3584" i="1" dirty="0">
                        <a:latin typeface="Cambria Math" panose="02040503050406030204" pitchFamily="18" charset="0"/>
                        <a:cs typeface="Times New Roman" panose="02020603050405020304" pitchFamily="18" charset="0"/>
                      </a:rPr>
                      <m:t>…</m:t>
                    </m:r>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Times New Roman" panose="02020603050405020304" pitchFamily="18" charset="0"/>
                            <a:cs typeface="Times New Roman" panose="02020603050405020304" pitchFamily="18" charset="0"/>
                          </a:rPr>
                          <m:t>N</m:t>
                        </m:r>
                      </m:sub>
                    </m:sSub>
                  </m:oMath>
                </a14:m>
                <a:r>
                  <a:rPr lang="zh-CN" altLang="en-US" sz="3584" dirty="0">
                    <a:latin typeface="Times New Roman" panose="02020603050405020304" pitchFamily="18" charset="0"/>
                    <a:cs typeface="Times New Roman" panose="02020603050405020304" pitchFamily="18" charset="0"/>
                  </a:rPr>
                  <a:t>，在本题目中，只需要对求出的 </a:t>
                </a:r>
                <a:r>
                  <a:rPr lang="en-US" altLang="zh-CN" sz="3584" dirty="0">
                    <a:latin typeface="Times New Roman" panose="02020603050405020304" pitchFamily="18" charset="0"/>
                    <a:cs typeface="Times New Roman" panose="02020603050405020304" pitchFamily="18" charset="0"/>
                  </a:rPr>
                  <a:t>E </a:t>
                </a:r>
                <a:r>
                  <a:rPr lang="zh-CN" altLang="en-US" sz="3584" dirty="0">
                    <a:latin typeface="Times New Roman" panose="02020603050405020304" pitchFamily="18" charset="0"/>
                    <a:cs typeface="Times New Roman" panose="02020603050405020304" pitchFamily="18" charset="0"/>
                  </a:rPr>
                  <a:t>阵进行沿着副对角线翻折即可获得附合要求的矩阵。此时每一个非 </a:t>
                </a:r>
                <a:r>
                  <a:rPr lang="en-US" altLang="zh-CN" sz="3584" dirty="0">
                    <a:latin typeface="Times New Roman" panose="02020603050405020304" pitchFamily="18" charset="0"/>
                    <a:cs typeface="Times New Roman" panose="02020603050405020304" pitchFamily="18" charset="0"/>
                  </a:rPr>
                  <a:t>0 </a:t>
                </a:r>
                <a:r>
                  <a:rPr lang="zh-CN" altLang="en-US" sz="3584" dirty="0">
                    <a:latin typeface="Times New Roman" panose="02020603050405020304" pitchFamily="18" charset="0"/>
                    <a:cs typeface="Times New Roman" panose="02020603050405020304" pitchFamily="18" charset="0"/>
                  </a:rPr>
                  <a:t>的特征根对应一列特征向量值（</a:t>
                </a:r>
                <a:r>
                  <a:rPr lang="en-US" altLang="zh-CN" sz="3584" dirty="0">
                    <a:latin typeface="Times New Roman" panose="02020603050405020304" pitchFamily="18" charset="0"/>
                    <a:cs typeface="Times New Roman" panose="02020603050405020304" pitchFamily="18" charset="0"/>
                  </a:rPr>
                  <a:t>EOF</a:t>
                </a:r>
                <a:r>
                  <a:rPr lang="zh-CN" altLang="en-US" sz="3584"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3584" i="1" smtClean="0">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oMath>
                </a14:m>
                <a:r>
                  <a:rPr lang="zh-CN" altLang="en-US" sz="3584" i="1" dirty="0">
                    <a:latin typeface="Times New Roman" panose="02020603050405020304" pitchFamily="18" charset="0"/>
                    <a:cs typeface="Times New Roman" panose="02020603050405020304" pitchFamily="18" charset="0"/>
                  </a:rPr>
                  <a:t> </a:t>
                </a:r>
                <a:r>
                  <a:rPr lang="zh-CN" altLang="en-US" sz="3584" dirty="0">
                    <a:latin typeface="Times New Roman" panose="02020603050405020304" pitchFamily="18" charset="0"/>
                    <a:cs typeface="Times New Roman" panose="02020603050405020304" pitchFamily="18" charset="0"/>
                  </a:rPr>
                  <a:t>所对应的这张向量值称为第一个</a:t>
                </a:r>
                <a:r>
                  <a:rPr lang="en-US" altLang="zh-CN" sz="3584" dirty="0">
                    <a:latin typeface="Times New Roman" panose="02020603050405020304" pitchFamily="18" charset="0"/>
                    <a:cs typeface="Times New Roman" panose="02020603050405020304" pitchFamily="18" charset="0"/>
                  </a:rPr>
                  <a:t>EOF</a:t>
                </a:r>
                <a:r>
                  <a:rPr lang="zh-CN" altLang="en-US" sz="3584" dirty="0">
                    <a:latin typeface="Times New Roman" panose="02020603050405020304" pitchFamily="18" charset="0"/>
                    <a:cs typeface="Times New Roman" panose="02020603050405020304" pitchFamily="18" charset="0"/>
                  </a:rPr>
                  <a:t>模态，也就是</a:t>
                </a:r>
                <a:r>
                  <a:rPr lang="en-US" altLang="zh-CN" sz="3584" dirty="0">
                    <a:latin typeface="Times New Roman" panose="02020603050405020304" pitchFamily="18" charset="0"/>
                    <a:cs typeface="Times New Roman" panose="02020603050405020304" pitchFamily="18" charset="0"/>
                  </a:rPr>
                  <a:t>E</a:t>
                </a:r>
                <a:r>
                  <a:rPr lang="zh-CN" altLang="en-US" sz="3584" dirty="0">
                    <a:latin typeface="Times New Roman" panose="02020603050405020304" pitchFamily="18" charset="0"/>
                    <a:cs typeface="Times New Roman" panose="02020603050405020304" pitchFamily="18" charset="0"/>
                  </a:rPr>
                  <a:t>的第一列。</a:t>
                </a:r>
              </a:p>
            </p:txBody>
          </p:sp>
        </mc:Choice>
        <mc:Fallback xmlns="">
          <p:sp>
            <p:nvSpPr>
              <p:cNvPr id="24" name="文本框 23">
                <a:extLst>
                  <a:ext uri="{FF2B5EF4-FFF2-40B4-BE49-F238E27FC236}">
                    <a16:creationId xmlns:a16="http://schemas.microsoft.com/office/drawing/2014/main" id="{552DD320-6D9F-4E9F-A46A-CCF1DB58384E}"/>
                  </a:ext>
                </a:extLst>
              </p:cNvPr>
              <p:cNvSpPr txBox="1">
                <a:spLocks noRot="1" noChangeAspect="1" noMove="1" noResize="1" noEditPoints="1" noAdjustHandles="1" noChangeArrowheads="1" noChangeShapeType="1" noTextEdit="1"/>
              </p:cNvSpPr>
              <p:nvPr/>
            </p:nvSpPr>
            <p:spPr>
              <a:xfrm>
                <a:off x="2477192" y="6035183"/>
                <a:ext cx="18669992" cy="2576603"/>
              </a:xfrm>
              <a:prstGeom prst="rect">
                <a:avLst/>
              </a:prstGeom>
              <a:blipFill>
                <a:blip r:embed="rId6"/>
                <a:stretch>
                  <a:fillRect l="-979" r="-1208" b="-6856"/>
                </a:stretch>
              </a:blipFill>
            </p:spPr>
            <p:txBody>
              <a:bodyPr/>
              <a:lstStyle/>
              <a:p>
                <a:r>
                  <a:rPr lang="zh-CN" altLang="en-US">
                    <a:noFill/>
                  </a:rPr>
                  <a:t> </a:t>
                </a:r>
              </a:p>
            </p:txBody>
          </p:sp>
        </mc:Fallback>
      </mc:AlternateContent>
      <p:sp>
        <p:nvSpPr>
          <p:cNvPr id="25" name="Rectangle 13">
            <a:extLst>
              <a:ext uri="{FF2B5EF4-FFF2-40B4-BE49-F238E27FC236}">
                <a16:creationId xmlns:a16="http://schemas.microsoft.com/office/drawing/2014/main" id="{6E15B159-3C0C-4BE2-8B56-C4A70C492631}"/>
              </a:ext>
            </a:extLst>
          </p:cNvPr>
          <p:cNvSpPr>
            <a:spLocks noChangeArrowheads="1"/>
          </p:cNvSpPr>
          <p:nvPr/>
        </p:nvSpPr>
        <p:spPr bwMode="auto">
          <a:xfrm>
            <a:off x="0" y="-1547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26" name="对象 25">
            <a:extLst>
              <a:ext uri="{FF2B5EF4-FFF2-40B4-BE49-F238E27FC236}">
                <a16:creationId xmlns:a16="http://schemas.microsoft.com/office/drawing/2014/main" id="{AD180627-1CF6-4257-8941-9ECD9419C3F3}"/>
              </a:ext>
            </a:extLst>
          </p:cNvPr>
          <p:cNvGraphicFramePr>
            <a:graphicFrameLocks noChangeAspect="1"/>
          </p:cNvGraphicFramePr>
          <p:nvPr/>
        </p:nvGraphicFramePr>
        <p:xfrm>
          <a:off x="0" y="28448"/>
          <a:ext cx="132757" cy="180171"/>
        </p:xfrm>
        <a:graphic>
          <a:graphicData uri="http://schemas.openxmlformats.org/presentationml/2006/ole">
            <mc:AlternateContent xmlns:mc="http://schemas.openxmlformats.org/markup-compatibility/2006">
              <mc:Choice xmlns:v="urn:schemas-microsoft-com:vml" Requires="v">
                <p:oleObj spid="_x0000_s3151" r:id="rId7" imgW="139680" imgH="177480" progId="Equation.KSEE3">
                  <p:embed/>
                </p:oleObj>
              </mc:Choice>
              <mc:Fallback>
                <p:oleObj r:id="rId7" imgW="139680" imgH="177480" progId="Equation.KSEE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8448"/>
                        <a:ext cx="132757" cy="180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文本框 32">
            <a:extLst>
              <a:ext uri="{FF2B5EF4-FFF2-40B4-BE49-F238E27FC236}">
                <a16:creationId xmlns:a16="http://schemas.microsoft.com/office/drawing/2014/main" id="{9B521BAB-D921-45E0-890D-C55B14B1D734}"/>
              </a:ext>
            </a:extLst>
          </p:cNvPr>
          <p:cNvSpPr txBox="1"/>
          <p:nvPr/>
        </p:nvSpPr>
        <p:spPr>
          <a:xfrm>
            <a:off x="1356401" y="9141266"/>
            <a:ext cx="19512990"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）计算主成分，即将所得到的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投影到原始资料矩阵上，得到所有空间特征向量对应的时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间系数（主成分），其公式如下：</a:t>
            </a:r>
          </a:p>
        </p:txBody>
      </p:sp>
      <p:sp>
        <p:nvSpPr>
          <p:cNvPr id="2" name="文本框 1">
            <a:extLst>
              <a:ext uri="{FF2B5EF4-FFF2-40B4-BE49-F238E27FC236}">
                <a16:creationId xmlns:a16="http://schemas.microsoft.com/office/drawing/2014/main" id="{4DBBA238-5F77-4A5C-A47F-215AA8FDDE8B}"/>
              </a:ext>
            </a:extLst>
          </p:cNvPr>
          <p:cNvSpPr txBox="1"/>
          <p:nvPr/>
        </p:nvSpPr>
        <p:spPr>
          <a:xfrm>
            <a:off x="10922923" y="5868785"/>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B333E3-CABF-4B5B-8489-C0C723B5D026}"/>
                  </a:ext>
                </a:extLst>
              </p:cNvPr>
              <p:cNvSpPr txBox="1"/>
              <p:nvPr/>
            </p:nvSpPr>
            <p:spPr>
              <a:xfrm>
                <a:off x="13856392" y="1072988"/>
                <a:ext cx="4041171" cy="615553"/>
              </a:xfrm>
              <a:prstGeom prst="rect">
                <a:avLst/>
              </a:prstGeom>
              <a:noFill/>
            </p:spPr>
            <p:txBody>
              <a:bodyPr wrap="none" lIns="0" tIns="0" rIns="0" bIns="0" rtlCol="0">
                <a:spAutoFit/>
              </a:bodyPr>
              <a:lstStyle/>
              <a:p>
                <a14:m>
                  <m:oMath xmlns:m="http://schemas.openxmlformats.org/officeDocument/2006/math">
                    <m:r>
                      <a:rPr lang="en-US" altLang="zh-CN" sz="4000" i="1">
                        <a:latin typeface="Cambria Math" panose="02040503050406030204" pitchFamily="18" charset="0"/>
                      </a:rPr>
                      <m:t>[</m:t>
                    </m:r>
                  </m:oMath>
                </a14:m>
                <a:r>
                  <a:rPr lang="en-US" altLang="zh-CN" sz="4000" i="1" dirty="0">
                    <a:latin typeface="Cambria Math" panose="02040503050406030204" pitchFamily="18" charset="0"/>
                  </a:rPr>
                  <a:t>EOF</a:t>
                </a:r>
                <a:r>
                  <a:rPr lang="zh-CN" altLang="en-US" sz="4000" i="1" dirty="0">
                    <a:latin typeface="Cambria Math" panose="02040503050406030204" pitchFamily="18" charset="0"/>
                  </a:rPr>
                  <a:t>，</a:t>
                </a:r>
                <a:r>
                  <a:rPr lang="en-US" altLang="zh-CN" sz="4000" i="1" dirty="0">
                    <a:latin typeface="Cambria Math" panose="02040503050406030204" pitchFamily="18" charset="0"/>
                  </a:rPr>
                  <a:t>E] = eig(C)</a:t>
                </a:r>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0CB333E3-CABF-4B5B-8489-C0C723B5D026}"/>
                  </a:ext>
                </a:extLst>
              </p:cNvPr>
              <p:cNvSpPr txBox="1">
                <a:spLocks noRot="1" noChangeAspect="1" noMove="1" noResize="1" noEditPoints="1" noAdjustHandles="1" noChangeArrowheads="1" noChangeShapeType="1" noTextEdit="1"/>
              </p:cNvSpPr>
              <p:nvPr/>
            </p:nvSpPr>
            <p:spPr>
              <a:xfrm>
                <a:off x="13856392" y="1072988"/>
                <a:ext cx="4041171" cy="615553"/>
              </a:xfrm>
              <a:prstGeom prst="rect">
                <a:avLst/>
              </a:prstGeom>
              <a:blipFill>
                <a:blip r:embed="rId9"/>
                <a:stretch>
                  <a:fillRect l="-3167" t="-25743" r="-6335"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E451000-04D3-42B8-9F6D-F3B345C5BA28}"/>
                  </a:ext>
                </a:extLst>
              </p:cNvPr>
              <p:cNvSpPr txBox="1"/>
              <p:nvPr/>
            </p:nvSpPr>
            <p:spPr>
              <a:xfrm>
                <a:off x="7689918" y="2173050"/>
                <a:ext cx="7131824" cy="642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en-US" altLang="zh-CN" sz="4000" b="0" i="1" smtClean="0">
                              <a:latin typeface="Cambria Math" panose="02040503050406030204" pitchFamily="18" charset="0"/>
                            </a:rPr>
                            <m:t>𝐸𝑂</m:t>
                          </m:r>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r>
                        <a:rPr lang="en-US" altLang="zh-CN" sz="4000" b="0" i="1" smtClean="0">
                          <a:latin typeface="Cambria Math" panose="02040503050406030204" pitchFamily="18" charset="0"/>
                        </a:rPr>
                        <m:t>𝐸𝑂</m:t>
                      </m:r>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𝐸</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oMath>
                  </m:oMathPara>
                </a14:m>
                <a:endParaRPr lang="zh-CN" altLang="en-US" sz="4000" i="1"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CE451000-04D3-42B8-9F6D-F3B345C5BA28}"/>
                  </a:ext>
                </a:extLst>
              </p:cNvPr>
              <p:cNvSpPr txBox="1">
                <a:spLocks noRot="1" noChangeAspect="1" noMove="1" noResize="1" noEditPoints="1" noAdjustHandles="1" noChangeArrowheads="1" noChangeShapeType="1" noTextEdit="1"/>
              </p:cNvSpPr>
              <p:nvPr/>
            </p:nvSpPr>
            <p:spPr>
              <a:xfrm>
                <a:off x="7689918" y="2173050"/>
                <a:ext cx="7131824" cy="6426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076247D-4B8D-494B-B331-7283686F4287}"/>
                  </a:ext>
                </a:extLst>
              </p:cNvPr>
              <p:cNvSpPr txBox="1"/>
              <p:nvPr/>
            </p:nvSpPr>
            <p:spPr>
              <a:xfrm>
                <a:off x="9459882" y="10189599"/>
                <a:ext cx="5009064" cy="624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latin typeface="Cambria Math" panose="02040503050406030204" pitchFamily="18" charset="0"/>
                        </a:rPr>
                        <m:t>𝑃</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r>
                        <a:rPr lang="zh-CN" altLang="en-US" sz="4000" i="1">
                          <a:latin typeface="Cambria Math" panose="02040503050406030204" pitchFamily="18" charset="0"/>
                        </a:rPr>
                        <m:t>=</m:t>
                      </m:r>
                      <m:sSubSup>
                        <m:sSubSupPr>
                          <m:ctrlPr>
                            <a:rPr lang="zh-CN" altLang="en-US" sz="4000" i="1">
                              <a:latin typeface="Cambria Math" panose="02040503050406030204" pitchFamily="18" charset="0"/>
                            </a:rPr>
                          </m:ctrlPr>
                        </m:sSubSupPr>
                        <m:e>
                          <m:r>
                            <a:rPr lang="zh-CN" altLang="en-US" sz="4000" i="1">
                              <a:latin typeface="Cambria Math" panose="02040503050406030204" pitchFamily="18" charset="0"/>
                            </a:rPr>
                            <m:t>𝑉</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up>
                          <m:r>
                            <a:rPr lang="zh-CN" altLang="en-US" sz="4000" i="1">
                              <a:latin typeface="Cambria Math" panose="02040503050406030204" pitchFamily="18" charset="0"/>
                            </a:rPr>
                            <m:t>𝑇</m:t>
                          </m:r>
                        </m:sup>
                      </m:sSubSup>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𝑋</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oMath>
                  </m:oMathPara>
                </a14:m>
                <a:endParaRPr lang="zh-CN" altLang="en-US" sz="400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D076247D-4B8D-494B-B331-7283686F4287}"/>
                  </a:ext>
                </a:extLst>
              </p:cNvPr>
              <p:cNvSpPr txBox="1">
                <a:spLocks noRot="1" noChangeAspect="1" noMove="1" noResize="1" noEditPoints="1" noAdjustHandles="1" noChangeArrowheads="1" noChangeShapeType="1" noTextEdit="1"/>
              </p:cNvSpPr>
              <p:nvPr/>
            </p:nvSpPr>
            <p:spPr>
              <a:xfrm>
                <a:off x="9459882" y="10189599"/>
                <a:ext cx="5009064" cy="62453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27220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1" name="文本框 10">
            <a:extLst>
              <a:ext uri="{FF2B5EF4-FFF2-40B4-BE49-F238E27FC236}">
                <a16:creationId xmlns:a16="http://schemas.microsoft.com/office/drawing/2014/main" id="{DF308D06-F593-485F-BA08-D1ECB72B4967}"/>
              </a:ext>
            </a:extLst>
          </p:cNvPr>
          <p:cNvSpPr txBox="1"/>
          <p:nvPr/>
        </p:nvSpPr>
        <p:spPr>
          <a:xfrm>
            <a:off x="1385677" y="1499780"/>
            <a:ext cx="17894171"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）计算贡献率：矩阵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的方差大小可以简单的用特征根的大小表示， 越高越高说明其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对应的模态越重要面对总方差的贡献越大。第</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k</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个模态对总的方差解释率为：</a:t>
            </a:r>
          </a:p>
        </p:txBody>
      </p:sp>
      <p:sp>
        <p:nvSpPr>
          <p:cNvPr id="12" name="文本框 11">
            <a:extLst>
              <a:ext uri="{FF2B5EF4-FFF2-40B4-BE49-F238E27FC236}">
                <a16:creationId xmlns:a16="http://schemas.microsoft.com/office/drawing/2014/main" id="{EBD6FA13-00B4-472E-B30B-15E5526133C8}"/>
              </a:ext>
            </a:extLst>
          </p:cNvPr>
          <p:cNvSpPr txBox="1"/>
          <p:nvPr/>
        </p:nvSpPr>
        <p:spPr>
          <a:xfrm>
            <a:off x="1385677" y="6022401"/>
            <a:ext cx="12222146" cy="643894"/>
          </a:xfrm>
          <a:prstGeom prst="rect">
            <a:avLst/>
          </a:prstGeom>
          <a:noFill/>
        </p:spPr>
        <p:txBody>
          <a:bodyPr wrap="square">
            <a:spAutoFit/>
          </a:bodyPr>
          <a:lstStyle/>
          <a:p>
            <a:r>
              <a:rPr lang="zh-CN" altLang="en-US" sz="3584" dirty="0">
                <a:latin typeface="微软雅黑" panose="020B0503020204020204" pitchFamily="34" charset="-122"/>
                <a:ea typeface="微软雅黑" panose="020B0503020204020204" pitchFamily="34" charset="-122"/>
              </a:rPr>
              <a:t>（</a:t>
            </a:r>
            <a:r>
              <a:rPr lang="en-US" altLang="zh-CN" sz="3584" dirty="0">
                <a:latin typeface="微软雅黑" panose="020B0503020204020204" pitchFamily="34" charset="-122"/>
                <a:ea typeface="微软雅黑" panose="020B0503020204020204" pitchFamily="34" charset="-122"/>
              </a:rPr>
              <a:t>7</a:t>
            </a:r>
            <a:r>
              <a:rPr lang="zh-CN" altLang="en-US" sz="3584" dirty="0">
                <a:latin typeface="微软雅黑" panose="020B0503020204020204" pitchFamily="34" charset="-122"/>
                <a:ea typeface="微软雅黑" panose="020B0503020204020204" pitchFamily="34" charset="-122"/>
              </a:rPr>
              <a:t>）声速模态拟合，任一点的声速可以用下面公式求得</a:t>
            </a:r>
            <a:r>
              <a:rPr lang="en-US" altLang="zh-CN" sz="3584" dirty="0">
                <a:latin typeface="微软雅黑" panose="020B0503020204020204" pitchFamily="34" charset="-122"/>
                <a:ea typeface="微软雅黑" panose="020B0503020204020204" pitchFamily="34" charset="-122"/>
              </a:rPr>
              <a:t>:</a:t>
            </a:r>
            <a:endParaRPr lang="zh-CN" altLang="en-US" sz="3584"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9102AC-56E1-4D1A-B98F-6B091E8EDC64}"/>
              </a:ext>
            </a:extLst>
          </p:cNvPr>
          <p:cNvSpPr txBox="1"/>
          <p:nvPr/>
        </p:nvSpPr>
        <p:spPr>
          <a:xfrm>
            <a:off x="2636308" y="9592674"/>
            <a:ext cx="11379200" cy="643458"/>
          </a:xfrm>
          <a:prstGeom prst="rect">
            <a:avLst/>
          </a:prstGeom>
          <a:noFill/>
        </p:spPr>
        <p:txBody>
          <a:bodyPr wrap="square">
            <a:spAutoFit/>
          </a:bodyPr>
          <a:lstStyle/>
          <a:p>
            <a:r>
              <a:rPr lang="zh-CN" altLang="en-US" sz="3584" dirty="0">
                <a:latin typeface="微软雅黑" panose="020B0503020204020204" pitchFamily="34" charset="-122"/>
                <a:ea typeface="微软雅黑" panose="020B0503020204020204" pitchFamily="34" charset="-122"/>
              </a:rPr>
              <a:t>通过对模态的叠加，使模型结果愈发接近真实情况。</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F20031-94DE-44E5-A0A2-FFF01069A405}"/>
                  </a:ext>
                </a:extLst>
              </p:cNvPr>
              <p:cNvSpPr txBox="1"/>
              <p:nvPr/>
            </p:nvSpPr>
            <p:spPr>
              <a:xfrm>
                <a:off x="8552980" y="3853379"/>
                <a:ext cx="3559564" cy="1331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4000" i="1" smtClean="0">
                              <a:latin typeface="Cambria Math" panose="02040503050406030204" pitchFamily="18" charset="0"/>
                            </a:rPr>
                          </m:ctrlPr>
                        </m:fPr>
                        <m:num>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𝑘</m:t>
                              </m:r>
                            </m:sub>
                          </m:sSub>
                        </m:num>
                        <m:den>
                          <m:nary>
                            <m:naryPr>
                              <m:chr m:val="∑"/>
                              <m:limLoc m:val="subSup"/>
                              <m:grow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𝑖</m:t>
                              </m:r>
                              <m:r>
                                <a:rPr lang="zh-CN" altLang="en-US" sz="4000" i="0">
                                  <a:latin typeface="Cambria Math" panose="02040503050406030204" pitchFamily="18" charset="0"/>
                                </a:rPr>
                                <m:t>=1</m:t>
                              </m:r>
                            </m:sub>
                            <m:sup>
                              <m:r>
                                <a:rPr lang="zh-CN" altLang="en-US" sz="4000" i="1">
                                  <a:latin typeface="Cambria Math" panose="02040503050406030204" pitchFamily="18" charset="0"/>
                                </a:rPr>
                                <m:t>𝑁</m:t>
                              </m:r>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𝑖</m:t>
                                  </m:r>
                                </m:sub>
                              </m:sSub>
                            </m:e>
                          </m:nary>
                        </m:den>
                      </m:f>
                      <m:r>
                        <a:rPr lang="zh-CN" altLang="en-US" sz="4000" i="0">
                          <a:latin typeface="Cambria Math" panose="02040503050406030204" pitchFamily="18" charset="0"/>
                        </a:rPr>
                        <m:t>×100%</m:t>
                      </m:r>
                    </m:oMath>
                  </m:oMathPara>
                </a14:m>
                <a:endParaRPr lang="zh-CN" altLang="en-US" sz="4000" dirty="0"/>
              </a:p>
            </p:txBody>
          </p:sp>
        </mc:Choice>
        <mc:Fallback xmlns="">
          <p:sp>
            <p:nvSpPr>
              <p:cNvPr id="2" name="文本框 1">
                <a:extLst>
                  <a:ext uri="{FF2B5EF4-FFF2-40B4-BE49-F238E27FC236}">
                    <a16:creationId xmlns:a16="http://schemas.microsoft.com/office/drawing/2014/main" id="{3EF20031-94DE-44E5-A0A2-FFF01069A405}"/>
                  </a:ext>
                </a:extLst>
              </p:cNvPr>
              <p:cNvSpPr txBox="1">
                <a:spLocks noRot="1" noChangeAspect="1" noMove="1" noResize="1" noEditPoints="1" noAdjustHandles="1" noChangeArrowheads="1" noChangeShapeType="1" noTextEdit="1"/>
              </p:cNvSpPr>
              <p:nvPr/>
            </p:nvSpPr>
            <p:spPr>
              <a:xfrm>
                <a:off x="8552980" y="3853379"/>
                <a:ext cx="3559564" cy="13313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5CB1A6-D03C-4B11-BF2F-89C4F0D69DA4}"/>
                  </a:ext>
                </a:extLst>
              </p:cNvPr>
              <p:cNvSpPr txBox="1"/>
              <p:nvPr/>
            </p:nvSpPr>
            <p:spPr>
              <a:xfrm>
                <a:off x="7964581" y="7326313"/>
                <a:ext cx="4736361" cy="14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𝐶</m:t>
                      </m:r>
                      <m:r>
                        <a:rPr lang="zh-CN" altLang="en-US" sz="4000" i="0">
                          <a:latin typeface="Cambria Math" panose="02040503050406030204" pitchFamily="18" charset="0"/>
                        </a:rPr>
                        <m:t>=</m:t>
                      </m:r>
                      <m:acc>
                        <m:accPr>
                          <m:chr m:val="̅"/>
                          <m:ctrlPr>
                            <a:rPr lang="zh-CN" altLang="en-US" sz="4000" i="1">
                              <a:latin typeface="Cambria Math" panose="02040503050406030204" pitchFamily="18" charset="0"/>
                            </a:rPr>
                          </m:ctrlPr>
                        </m:accPr>
                        <m:e>
                          <m:r>
                            <a:rPr lang="zh-CN" altLang="en-US" sz="4000" i="1">
                              <a:latin typeface="Cambria Math" panose="02040503050406030204" pitchFamily="18" charset="0"/>
                            </a:rPr>
                            <m:t>𝐶</m:t>
                          </m:r>
                        </m:e>
                      </m:acc>
                      <m:r>
                        <a:rPr lang="zh-CN" altLang="en-US" sz="4000" i="0">
                          <a:latin typeface="Cambria Math" panose="02040503050406030204" pitchFamily="18" charset="0"/>
                        </a:rPr>
                        <m:t>+</m:t>
                      </m:r>
                      <m:nary>
                        <m:naryPr>
                          <m:chr m:val="∑"/>
                          <m:limLoc m:val="undOvr"/>
                          <m:grow m:val="on"/>
                          <m:supHide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𝑘</m:t>
                          </m:r>
                          <m:r>
                            <a:rPr lang="zh-CN" altLang="en-US" sz="4000" i="0">
                              <a:latin typeface="Cambria Math" panose="02040503050406030204" pitchFamily="18" charset="0"/>
                            </a:rPr>
                            <m:t>=1</m:t>
                          </m:r>
                        </m:sub>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𝛼</m:t>
                              </m:r>
                            </m:e>
                            <m:sub>
                              <m:r>
                                <a:rPr lang="zh-CN" altLang="en-US" sz="4000" i="1">
                                  <a:latin typeface="Cambria Math" panose="02040503050406030204" pitchFamily="18" charset="0"/>
                                </a:rPr>
                                <m:t>𝑘</m:t>
                              </m:r>
                            </m:sub>
                          </m:sSub>
                          <m:r>
                            <a:rPr lang="zh-CN" altLang="en-US" sz="4000" i="1">
                              <a:latin typeface="Cambria Math" panose="02040503050406030204" pitchFamily="18" charset="0"/>
                            </a:rPr>
                            <m:t>𝐸𝑂</m:t>
                          </m:r>
                        </m:e>
                      </m:nary>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𝑘</m:t>
                          </m:r>
                        </m:sub>
                      </m:sSub>
                    </m:oMath>
                  </m:oMathPara>
                </a14:m>
                <a:endParaRPr lang="zh-CN" altLang="en-US" sz="4000" dirty="0"/>
              </a:p>
            </p:txBody>
          </p:sp>
        </mc:Choice>
        <mc:Fallback xmlns="">
          <p:sp>
            <p:nvSpPr>
              <p:cNvPr id="3" name="文本框 2">
                <a:extLst>
                  <a:ext uri="{FF2B5EF4-FFF2-40B4-BE49-F238E27FC236}">
                    <a16:creationId xmlns:a16="http://schemas.microsoft.com/office/drawing/2014/main" id="{B85CB1A6-D03C-4B11-BF2F-89C4F0D69DA4}"/>
                  </a:ext>
                </a:extLst>
              </p:cNvPr>
              <p:cNvSpPr txBox="1">
                <a:spLocks noRot="1" noChangeAspect="1" noMove="1" noResize="1" noEditPoints="1" noAdjustHandles="1" noChangeArrowheads="1" noChangeShapeType="1" noTextEdit="1"/>
              </p:cNvSpPr>
              <p:nvPr/>
            </p:nvSpPr>
            <p:spPr>
              <a:xfrm>
                <a:off x="7964581" y="7326313"/>
                <a:ext cx="4736361" cy="14936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38105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4" name="文本框 13">
            <a:extLst>
              <a:ext uri="{FF2B5EF4-FFF2-40B4-BE49-F238E27FC236}">
                <a16:creationId xmlns:a16="http://schemas.microsoft.com/office/drawing/2014/main" id="{490B55F7-7BFB-485E-BF3A-CDEBE57DABD4}"/>
              </a:ext>
            </a:extLst>
          </p:cNvPr>
          <p:cNvSpPr txBox="1"/>
          <p:nvPr/>
        </p:nvSpPr>
        <p:spPr>
          <a:xfrm>
            <a:off x="1658918" y="491068"/>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模型建立</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 	模态拟合的方差贡献</a:t>
            </a:r>
          </a:p>
        </p:txBody>
      </p:sp>
      <p:graphicFrame>
        <p:nvGraphicFramePr>
          <p:cNvPr id="3" name="表格 2">
            <a:extLst>
              <a:ext uri="{FF2B5EF4-FFF2-40B4-BE49-F238E27FC236}">
                <a16:creationId xmlns:a16="http://schemas.microsoft.com/office/drawing/2014/main" id="{F2F8959B-6CE1-424E-8F5A-FCE2EC72A98D}"/>
              </a:ext>
            </a:extLst>
          </p:cNvPr>
          <p:cNvGraphicFramePr>
            <a:graphicFrameLocks noGrp="1"/>
          </p:cNvGraphicFramePr>
          <p:nvPr>
            <p:extLst>
              <p:ext uri="{D42A27DB-BD31-4B8C-83A1-F6EECF244321}">
                <p14:modId xmlns:p14="http://schemas.microsoft.com/office/powerpoint/2010/main" val="3587034111"/>
              </p:ext>
            </p:extLst>
          </p:nvPr>
        </p:nvGraphicFramePr>
        <p:xfrm>
          <a:off x="5302454" y="3159396"/>
          <a:ext cx="12153492" cy="4736278"/>
        </p:xfrm>
        <a:graphic>
          <a:graphicData uri="http://schemas.openxmlformats.org/drawingml/2006/table">
            <a:tbl>
              <a:tblPr firstRow="1" firstCol="1" bandRow="1">
                <a:tableStyleId>{5C22544A-7EE6-4342-B048-85BDC9FD1C3A}</a:tableStyleId>
              </a:tblPr>
              <a:tblGrid>
                <a:gridCol w="3670808">
                  <a:extLst>
                    <a:ext uri="{9D8B030D-6E8A-4147-A177-3AD203B41FA5}">
                      <a16:colId xmlns:a16="http://schemas.microsoft.com/office/drawing/2014/main" val="615188049"/>
                    </a:ext>
                  </a:extLst>
                </a:gridCol>
                <a:gridCol w="4247403">
                  <a:extLst>
                    <a:ext uri="{9D8B030D-6E8A-4147-A177-3AD203B41FA5}">
                      <a16:colId xmlns:a16="http://schemas.microsoft.com/office/drawing/2014/main" val="478319840"/>
                    </a:ext>
                  </a:extLst>
                </a:gridCol>
                <a:gridCol w="4235281">
                  <a:extLst>
                    <a:ext uri="{9D8B030D-6E8A-4147-A177-3AD203B41FA5}">
                      <a16:colId xmlns:a16="http://schemas.microsoft.com/office/drawing/2014/main" val="227773505"/>
                    </a:ext>
                  </a:extLst>
                </a:gridCol>
              </a:tblGrid>
              <a:tr h="1216841">
                <a:tc>
                  <a:txBody>
                    <a:bodyPr/>
                    <a:lstStyle/>
                    <a:p>
                      <a:pPr algn="ctr">
                        <a:spcAft>
                          <a:spcPts val="0"/>
                        </a:spcAft>
                      </a:pPr>
                      <a:endParaRPr lang="en-US" sz="3600" kern="100" dirty="0">
                        <a:effectLst/>
                      </a:endParaRPr>
                    </a:p>
                    <a:p>
                      <a:pPr algn="ctr">
                        <a:spcAft>
                          <a:spcPts val="0"/>
                        </a:spcAft>
                      </a:pPr>
                      <a:r>
                        <a:rPr lang="en-US" sz="3600" kern="100" dirty="0">
                          <a:effectLst/>
                        </a:rPr>
                        <a:t>EOF </a:t>
                      </a:r>
                      <a:r>
                        <a:rPr lang="zh-CN" sz="3600" kern="100" dirty="0">
                          <a:effectLst/>
                        </a:rPr>
                        <a:t>模态</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altLang="zh-CN" sz="3600" kern="100" dirty="0">
                          <a:effectLst/>
                        </a:rPr>
                        <a:t> </a:t>
                      </a:r>
                    </a:p>
                    <a:p>
                      <a:pPr algn="ctr">
                        <a:spcAft>
                          <a:spcPts val="0"/>
                        </a:spcAft>
                      </a:pPr>
                      <a:r>
                        <a:rPr lang="zh-CN" sz="3600" kern="100" dirty="0">
                          <a:effectLst/>
                        </a:rPr>
                        <a:t>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endParaRPr lang="en-US" altLang="zh-CN" sz="3600" kern="100" dirty="0">
                        <a:effectLst/>
                      </a:endParaRPr>
                    </a:p>
                    <a:p>
                      <a:pPr algn="ctr">
                        <a:spcAft>
                          <a:spcPts val="0"/>
                        </a:spcAft>
                      </a:pPr>
                      <a:r>
                        <a:rPr lang="zh-CN" sz="3600" kern="100" dirty="0">
                          <a:effectLst/>
                        </a:rPr>
                        <a:t>累计方差贡献率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85313353"/>
                  </a:ext>
                </a:extLst>
              </a:tr>
              <a:tr h="469660">
                <a:tc>
                  <a:txBody>
                    <a:bodyPr/>
                    <a:lstStyle/>
                    <a:p>
                      <a:pPr algn="ctr">
                        <a:spcAft>
                          <a:spcPts val="0"/>
                        </a:spcAft>
                      </a:pPr>
                      <a:r>
                        <a:rPr lang="en-US" sz="3600" kern="100" dirty="0">
                          <a:effectLst/>
                        </a:rPr>
                        <a:t>1</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561707093"/>
                  </a:ext>
                </a:extLst>
              </a:tr>
              <a:tr h="590344">
                <a:tc>
                  <a:txBody>
                    <a:bodyPr/>
                    <a:lstStyle/>
                    <a:p>
                      <a:pPr algn="ctr">
                        <a:spcAft>
                          <a:spcPts val="0"/>
                        </a:spcAft>
                      </a:pPr>
                      <a:r>
                        <a:rPr lang="en-US" sz="3600" kern="100" dirty="0">
                          <a:effectLst/>
                        </a:rPr>
                        <a:t>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0.1515</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0.7944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684073738"/>
                  </a:ext>
                </a:extLst>
              </a:tr>
              <a:tr h="620828">
                <a:tc>
                  <a:txBody>
                    <a:bodyPr/>
                    <a:lstStyle/>
                    <a:p>
                      <a:pPr algn="ctr">
                        <a:spcAft>
                          <a:spcPts val="0"/>
                        </a:spcAft>
                      </a:pPr>
                      <a:r>
                        <a:rPr lang="en-US" sz="3600" kern="100" dirty="0">
                          <a:effectLst/>
                        </a:rPr>
                        <a:t>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0.0649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0.8593</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21856342"/>
                  </a:ext>
                </a:extLst>
              </a:tr>
              <a:tr h="615005">
                <a:tc>
                  <a:txBody>
                    <a:bodyPr/>
                    <a:lstStyle/>
                    <a:p>
                      <a:pPr algn="ctr">
                        <a:spcAft>
                          <a:spcPts val="0"/>
                        </a:spcAft>
                      </a:pPr>
                      <a:r>
                        <a:rPr lang="en-US" sz="3600" kern="100" dirty="0">
                          <a:effectLst/>
                        </a:rPr>
                        <a:t>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0.0419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0.9012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2183818526"/>
                  </a:ext>
                </a:extLst>
              </a:tr>
              <a:tr h="595980">
                <a:tc>
                  <a:txBody>
                    <a:bodyPr/>
                    <a:lstStyle/>
                    <a:p>
                      <a:pPr algn="ctr">
                        <a:spcAft>
                          <a:spcPts val="0"/>
                        </a:spcAft>
                      </a:pPr>
                      <a:r>
                        <a:rPr lang="en-US" sz="3600" kern="100" dirty="0">
                          <a:effectLst/>
                        </a:rPr>
                        <a:t>5</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0.0307</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0.9312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3919969384"/>
                  </a:ext>
                </a:extLst>
              </a:tr>
              <a:tr h="470689">
                <a:tc>
                  <a:txBody>
                    <a:bodyPr/>
                    <a:lstStyle/>
                    <a:p>
                      <a:pPr algn="ctr">
                        <a:spcAft>
                          <a:spcPts val="0"/>
                        </a:spcAft>
                      </a:pPr>
                      <a:r>
                        <a:rPr lang="en-US" sz="3600" kern="100" dirty="0">
                          <a:effectLst/>
                        </a:rPr>
                        <a:t>6</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0.0173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0.9492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9481197"/>
                  </a:ext>
                </a:extLst>
              </a:tr>
            </a:tbl>
          </a:graphicData>
        </a:graphic>
      </p:graphicFrame>
      <p:sp>
        <p:nvSpPr>
          <p:cNvPr id="4" name="Rectangle 1">
            <a:extLst>
              <a:ext uri="{FF2B5EF4-FFF2-40B4-BE49-F238E27FC236}">
                <a16:creationId xmlns:a16="http://schemas.microsoft.com/office/drawing/2014/main" id="{48858272-57DB-4419-A93F-205383BE2F5E}"/>
              </a:ext>
            </a:extLst>
          </p:cNvPr>
          <p:cNvSpPr>
            <a:spLocks noChangeArrowheads="1"/>
          </p:cNvSpPr>
          <p:nvPr/>
        </p:nvSpPr>
        <p:spPr bwMode="auto">
          <a:xfrm>
            <a:off x="4110925" y="3695651"/>
            <a:ext cx="65384610" cy="64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34" tIns="45517" rIns="91034" bIns="45517" numCol="1" anchor="ctr" anchorCtr="0" compatLnSpc="1">
            <a:prstTxWarp prst="textNoShape">
              <a:avLst/>
            </a:prstTxWarp>
            <a:spAutoFit/>
          </a:bodyPr>
          <a:lstStyle/>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682E797-4652-4D21-B0E6-B56B1AF635E2}"/>
              </a:ext>
            </a:extLst>
          </p:cNvPr>
          <p:cNvSpPr txBox="1"/>
          <p:nvPr/>
        </p:nvSpPr>
        <p:spPr>
          <a:xfrm>
            <a:off x="2376516" y="8796806"/>
            <a:ext cx="18005368" cy="2476960"/>
          </a:xfrm>
          <a:prstGeom prst="rect">
            <a:avLst/>
          </a:prstGeom>
          <a:noFill/>
        </p:spPr>
        <p:txBody>
          <a:bodyPr wrap="square">
            <a:spAutoFit/>
          </a:bodyPr>
          <a:lstStyle/>
          <a:p>
            <a:pPr>
              <a:lnSpc>
                <a:spcPct val="150000"/>
              </a:lnSpc>
            </a:pPr>
            <a:r>
              <a:rPr lang="en-US" altLang="zh-CN" sz="3584" dirty="0">
                <a:latin typeface="微软雅黑" panose="020B0503020204020204" pitchFamily="34" charset="-122"/>
                <a:ea typeface="微软雅黑" panose="020B0503020204020204" pitchFamily="34" charset="-122"/>
              </a:rPr>
              <a:t>		</a:t>
            </a:r>
            <a:r>
              <a:rPr lang="zh-CN" altLang="en-US" sz="3584" dirty="0">
                <a:latin typeface="微软雅黑" panose="020B0503020204020204" pitchFamily="34" charset="-122"/>
                <a:ea typeface="微软雅黑" panose="020B0503020204020204" pitchFamily="34" charset="-122"/>
              </a:rPr>
              <a:t>对标准层的声速剖面进行 </a:t>
            </a:r>
            <a:r>
              <a:rPr lang="en-US" altLang="zh-CN" sz="3584" dirty="0">
                <a:latin typeface="微软雅黑" panose="020B0503020204020204" pitchFamily="34" charset="-122"/>
                <a:ea typeface="微软雅黑" panose="020B0503020204020204" pitchFamily="34" charset="-122"/>
              </a:rPr>
              <a:t>EOF </a:t>
            </a:r>
            <a:r>
              <a:rPr lang="zh-CN" altLang="en-US" sz="3584" dirty="0">
                <a:latin typeface="微软雅黑" panose="020B0503020204020204" pitchFamily="34" charset="-122"/>
                <a:ea typeface="微软雅黑" panose="020B0503020204020204" pitchFamily="34" charset="-122"/>
              </a:rPr>
              <a:t>分解，得到时间函数和空间函数，计算的得出了 </a:t>
            </a:r>
            <a:r>
              <a:rPr lang="en-US" altLang="zh-CN" sz="3584" dirty="0">
                <a:latin typeface="微软雅黑" panose="020B0503020204020204" pitchFamily="34" charset="-122"/>
                <a:ea typeface="微软雅黑" panose="020B0503020204020204" pitchFamily="34" charset="-122"/>
              </a:rPr>
              <a:t>EOF </a:t>
            </a:r>
            <a:r>
              <a:rPr lang="zh-CN" altLang="en-US" sz="3584" dirty="0">
                <a:latin typeface="微软雅黑" panose="020B0503020204020204" pitchFamily="34" charset="-122"/>
                <a:ea typeface="微软雅黑" panose="020B0503020204020204" pitchFamily="34" charset="-122"/>
              </a:rPr>
              <a:t>各模态方差贡献率和累计方差贡献率。由表可知前六个方差的贡献率可达到 </a:t>
            </a:r>
            <a:r>
              <a:rPr lang="en-US" altLang="zh-CN" sz="3584" dirty="0">
                <a:latin typeface="微软雅黑" panose="020B0503020204020204" pitchFamily="34" charset="-122"/>
                <a:ea typeface="微软雅黑" panose="020B0503020204020204" pitchFamily="34" charset="-122"/>
              </a:rPr>
              <a:t>94.92%</a:t>
            </a:r>
            <a:r>
              <a:rPr lang="zh-CN" altLang="en-US" sz="3584" dirty="0">
                <a:latin typeface="微软雅黑" panose="020B0503020204020204" pitchFamily="34" charset="-122"/>
                <a:ea typeface="微软雅黑" panose="020B0503020204020204" pitchFamily="34" charset="-122"/>
              </a:rPr>
              <a:t>，可以完全反映出海区内声速剖面的主要变化。</a:t>
            </a:r>
          </a:p>
        </p:txBody>
      </p:sp>
    </p:spTree>
    <p:extLst>
      <p:ext uri="{BB962C8B-B14F-4D97-AF65-F5344CB8AC3E}">
        <p14:creationId xmlns:p14="http://schemas.microsoft.com/office/powerpoint/2010/main" val="1845874034"/>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AA6D2D0-2345-4C75-99E6-0516E2401349}"/>
              </a:ext>
            </a:extLst>
          </p:cNvPr>
          <p:cNvSpPr txBox="1"/>
          <p:nvPr/>
        </p:nvSpPr>
        <p:spPr>
          <a:xfrm>
            <a:off x="1693863" y="606302"/>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c.</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模型拟合</a:t>
            </a:r>
          </a:p>
          <a:p>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模态拟合结果如下图所示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5127BB34-69B6-45AF-A39F-F13E0AFC6075}"/>
              </a:ext>
            </a:extLst>
          </p:cNvPr>
          <p:cNvPicPr>
            <a:picLocks noChangeAspect="1"/>
          </p:cNvPicPr>
          <p:nvPr/>
        </p:nvPicPr>
        <p:blipFill>
          <a:blip r:embed="rId3"/>
          <a:stretch>
            <a:fillRect/>
          </a:stretch>
        </p:blipFill>
        <p:spPr>
          <a:xfrm>
            <a:off x="4670195" y="4041251"/>
            <a:ext cx="13418009" cy="7167596"/>
          </a:xfrm>
          <a:prstGeom prst="rect">
            <a:avLst/>
          </a:prstGeom>
        </p:spPr>
      </p:pic>
    </p:spTree>
    <p:extLst>
      <p:ext uri="{BB962C8B-B14F-4D97-AF65-F5344CB8AC3E}">
        <p14:creationId xmlns:p14="http://schemas.microsoft.com/office/powerpoint/2010/main" val="286631577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4">
            <a:extLst>
              <a:ext uri="{28A0092B-C50C-407E-A947-70E740481C1C}">
                <a14:useLocalDpi xmlns:a14="http://schemas.microsoft.com/office/drawing/2010/main" val="0"/>
              </a:ext>
            </a:extLst>
          </a:blip>
          <a:srcRect/>
          <a:stretch/>
        </p:blipFill>
        <p:spPr>
          <a:xfrm>
            <a:off x="0" y="0"/>
            <a:ext cx="22758401" cy="12789591"/>
          </a:xfrm>
          <a:prstGeom prst="rect">
            <a:avLst/>
          </a:prstGeom>
        </p:spPr>
      </p:pic>
      <p:sp>
        <p:nvSpPr>
          <p:cNvPr id="5" name="直角三角形 4"/>
          <p:cNvSpPr/>
          <p:nvPr/>
        </p:nvSpPr>
        <p:spPr>
          <a:xfrm flipV="1">
            <a:off x="-20229" y="12010"/>
            <a:ext cx="4298809" cy="12744704"/>
          </a:xfrm>
          <a:prstGeom prst="rtTriangl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311530" y="61323"/>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20228" y="12010"/>
            <a:ext cx="11346618" cy="127447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2" name="组合 1">
            <a:extLst>
              <a:ext uri="{FF2B5EF4-FFF2-40B4-BE49-F238E27FC236}">
                <a16:creationId xmlns:a16="http://schemas.microsoft.com/office/drawing/2014/main" id="{E551A40C-D1CE-40DB-8981-6222CA821BC9}"/>
              </a:ext>
            </a:extLst>
          </p:cNvPr>
          <p:cNvGrpSpPr/>
          <p:nvPr/>
        </p:nvGrpSpPr>
        <p:grpSpPr>
          <a:xfrm>
            <a:off x="988229" y="888083"/>
            <a:ext cx="8498318" cy="2635114"/>
            <a:chOff x="531029" y="7785271"/>
            <a:chExt cx="8498318" cy="2635114"/>
          </a:xfrm>
        </p:grpSpPr>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01.</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021245" y="7939252"/>
              <a:ext cx="5008102" cy="2366161"/>
            </a:xfrm>
            <a:prstGeom prst="rect">
              <a:avLst/>
            </a:prstGeom>
          </p:spPr>
          <p:txBody>
            <a:bodyPr wrap="none">
              <a:spAutoFit/>
            </a:bodyPr>
            <a:lstStyle/>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课题选择及</a:t>
              </a:r>
            </a:p>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课题内容叙述</a:t>
              </a:r>
            </a:p>
          </p:txBody>
        </p:sp>
      </p:gr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45188" y="12011"/>
            <a:ext cx="1733442" cy="175214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568F63CD-69B2-4BEF-BC14-D69DFD53EE23}"/>
              </a:ext>
            </a:extLst>
          </p:cNvPr>
          <p:cNvSpPr txBox="1"/>
          <p:nvPr/>
        </p:nvSpPr>
        <p:spPr>
          <a:xfrm>
            <a:off x="1569573" y="557699"/>
            <a:ext cx="5122172"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d.</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空间函数</a:t>
            </a:r>
          </a:p>
        </p:txBody>
      </p:sp>
      <p:pic>
        <p:nvPicPr>
          <p:cNvPr id="9" name="图片 8" descr="空间函数">
            <a:extLst>
              <a:ext uri="{FF2B5EF4-FFF2-40B4-BE49-F238E27FC236}">
                <a16:creationId xmlns:a16="http://schemas.microsoft.com/office/drawing/2014/main" id="{76E2F164-2814-4571-892B-91AB82F11A27}"/>
              </a:ext>
            </a:extLst>
          </p:cNvPr>
          <p:cNvPicPr/>
          <p:nvPr/>
        </p:nvPicPr>
        <p:blipFill>
          <a:blip r:embed="rId3"/>
          <a:stretch>
            <a:fillRect/>
          </a:stretch>
        </p:blipFill>
        <p:spPr>
          <a:xfrm>
            <a:off x="11145734" y="2483487"/>
            <a:ext cx="10739482" cy="879896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从上文第一模态拟合图已知， 第一模态可以反映出声速整体变化的趋势，表层变化大，深层变化小；第一模态空间函数也表明从海水表层至深层声速都在减小，直至深度越来越大时，声速的减小量逐渐变为</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。第二模态空间函数随着深度的增加出现正、负变化。表明表层与次表层呈反位相变化，但之后随着深度的增加，第二模态空间函数的值也趋近于</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，可知第</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模态主要对次表层起调制作用。从两个主要模态的空间函数都可以看出，声速变化主要集中在深度较浅的水层，深层变化很小。</a:t>
            </a:r>
          </a:p>
        </p:txBody>
      </p:sp>
    </p:spTree>
    <p:extLst>
      <p:ext uri="{BB962C8B-B14F-4D97-AF65-F5344CB8AC3E}">
        <p14:creationId xmlns:p14="http://schemas.microsoft.com/office/powerpoint/2010/main" val="21945476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sp>
        <p:nvSpPr>
          <p:cNvPr id="6" name="文本框 5">
            <a:extLst>
              <a:ext uri="{FF2B5EF4-FFF2-40B4-BE49-F238E27FC236}">
                <a16:creationId xmlns:a16="http://schemas.microsoft.com/office/drawing/2014/main" id="{26BD787D-F920-45C7-B8C7-18FD950121A3}"/>
              </a:ext>
            </a:extLst>
          </p:cNvPr>
          <p:cNvSpPr txBox="1"/>
          <p:nvPr/>
        </p:nvSpPr>
        <p:spPr>
          <a:xfrm>
            <a:off x="1561267" y="536396"/>
            <a:ext cx="4700987"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e.</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时间函数</a:t>
            </a:r>
          </a:p>
        </p:txBody>
      </p:sp>
      <p:pic>
        <p:nvPicPr>
          <p:cNvPr id="8" name="图片 7" descr="时间函数">
            <a:extLst>
              <a:ext uri="{FF2B5EF4-FFF2-40B4-BE49-F238E27FC236}">
                <a16:creationId xmlns:a16="http://schemas.microsoft.com/office/drawing/2014/main" id="{41A2A360-35B1-48D5-99D4-7303A363CD2E}"/>
              </a:ext>
            </a:extLst>
          </p:cNvPr>
          <p:cNvPicPr/>
          <p:nvPr/>
        </p:nvPicPr>
        <p:blipFill>
          <a:blip r:embed="rId3"/>
          <a:stretch>
            <a:fillRect/>
          </a:stretch>
        </p:blipFill>
        <p:spPr>
          <a:xfrm>
            <a:off x="11148659" y="2071415"/>
            <a:ext cx="11034283" cy="9120841"/>
          </a:xfrm>
          <a:prstGeom prst="rect">
            <a:avLst/>
          </a:prstGeom>
        </p:spPr>
      </p:pic>
    </p:spTree>
    <p:extLst>
      <p:ext uri="{BB962C8B-B14F-4D97-AF65-F5344CB8AC3E}">
        <p14:creationId xmlns:p14="http://schemas.microsoft.com/office/powerpoint/2010/main" val="233725676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CAC03515-F7B7-4008-9957-0F71A16DDE86}"/>
              </a:ext>
            </a:extLst>
          </p:cNvPr>
          <p:cNvGrpSpPr/>
          <p:nvPr/>
        </p:nvGrpSpPr>
        <p:grpSpPr>
          <a:xfrm>
            <a:off x="6266198" y="258393"/>
            <a:ext cx="10226004" cy="2313385"/>
            <a:chOff x="4972433" y="258393"/>
            <a:chExt cx="10226004" cy="2313385"/>
          </a:xfrm>
        </p:grpSpPr>
        <p:sp>
          <p:nvSpPr>
            <p:cNvPr id="35" name="文本框 34">
              <a:extLst>
                <a:ext uri="{FF2B5EF4-FFF2-40B4-BE49-F238E27FC236}">
                  <a16:creationId xmlns:a16="http://schemas.microsoft.com/office/drawing/2014/main" id="{937404FF-6611-451B-B7A5-87DB1EDC4AA3}"/>
                </a:ext>
              </a:extLst>
            </p:cNvPr>
            <p:cNvSpPr txBox="1"/>
            <p:nvPr/>
          </p:nvSpPr>
          <p:spPr>
            <a:xfrm>
              <a:off x="4972433" y="258393"/>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a:t>
              </a:r>
            </a:p>
          </p:txBody>
        </p:sp>
        <p:sp>
          <p:nvSpPr>
            <p:cNvPr id="36" name="PA_文本框 13">
              <a:extLst>
                <a:ext uri="{FF2B5EF4-FFF2-40B4-BE49-F238E27FC236}">
                  <a16:creationId xmlns:a16="http://schemas.microsoft.com/office/drawing/2014/main" id="{3462AA66-A8EC-4DFF-9005-A4195517CA41}"/>
                </a:ext>
              </a:extLst>
            </p:cNvPr>
            <p:cNvSpPr txBox="1"/>
            <p:nvPr>
              <p:custDataLst>
                <p:tags r:id="rId1"/>
              </p:custDataLst>
            </p:nvPr>
          </p:nvSpPr>
          <p:spPr>
            <a:xfrm>
              <a:off x="9186157" y="885138"/>
              <a:ext cx="6012280"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b="1" dirty="0">
                  <a:solidFill>
                    <a:srgbClr val="3D3938"/>
                  </a:solidFill>
                  <a:latin typeface="+mj-ea"/>
                  <a:ea typeface="+mj-ea"/>
                  <a:sym typeface="Century Gothic" panose="020B0502020202020204" pitchFamily="34" charset="0"/>
                </a:rPr>
                <a:t>声传播特性</a:t>
              </a:r>
            </a:p>
          </p:txBody>
        </p:sp>
      </p:grpSp>
      <p:sp>
        <p:nvSpPr>
          <p:cNvPr id="37" name="文本框 36">
            <a:extLst>
              <a:ext uri="{FF2B5EF4-FFF2-40B4-BE49-F238E27FC236}">
                <a16:creationId xmlns:a16="http://schemas.microsoft.com/office/drawing/2014/main" id="{8D15E3C7-27B7-469D-B830-C59A53C932AD}"/>
              </a:ext>
            </a:extLst>
          </p:cNvPr>
          <p:cNvSpPr txBox="1"/>
          <p:nvPr/>
        </p:nvSpPr>
        <p:spPr>
          <a:xfrm>
            <a:off x="2880695" y="4892698"/>
            <a:ext cx="17438005" cy="3304303"/>
          </a:xfrm>
          <a:prstGeom prst="rect">
            <a:avLst/>
          </a:prstGeom>
          <a:noFill/>
        </p:spPr>
        <p:txBody>
          <a:bodyPr wrap="square">
            <a:spAutoFit/>
          </a:bodyPr>
          <a:lstStyle/>
          <a:p>
            <a:pPr>
              <a:lnSpc>
                <a:spcPct val="150000"/>
              </a:lnSpc>
            </a:pPr>
            <a:r>
              <a:rPr lang="en-US" altLang="zh-CN" sz="3584" dirty="0">
                <a:solidFill>
                  <a:schemeClr val="tx2">
                    <a:lumMod val="75000"/>
                  </a:schemeClr>
                </a:solidFill>
                <a:latin typeface="+mj-ea"/>
                <a:ea typeface="+mj-ea"/>
                <a:cs typeface="Times New Roman" panose="02020603050405020304" pitchFamily="18" charset="0"/>
              </a:rPr>
              <a:t>		</a:t>
            </a:r>
            <a:r>
              <a:rPr lang="zh-CN" altLang="en-US" sz="3584" dirty="0">
                <a:solidFill>
                  <a:schemeClr val="tx2">
                    <a:lumMod val="75000"/>
                  </a:schemeClr>
                </a:solidFill>
                <a:latin typeface="+mj-ea"/>
                <a:ea typeface="+mj-ea"/>
                <a:cs typeface="Times New Roman" panose="02020603050405020304" pitchFamily="18" charset="0"/>
              </a:rPr>
              <a:t>由于</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数据所能获得数据仅在</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左右，在这段数据中无法形成已知的声道轴，因此需要对</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数据中</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米以内进行插值处理，对超过</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米的数据进行外推。采用</a:t>
            </a:r>
            <a:r>
              <a:rPr lang="en-US" altLang="zh-CN" sz="3584" dirty="0">
                <a:solidFill>
                  <a:schemeClr val="tx2">
                    <a:lumMod val="75000"/>
                  </a:schemeClr>
                </a:solidFill>
                <a:latin typeface="+mj-ea"/>
                <a:ea typeface="+mj-ea"/>
                <a:cs typeface="Times New Roman" panose="02020603050405020304" pitchFamily="18" charset="0"/>
              </a:rPr>
              <a:t>akima</a:t>
            </a:r>
            <a:r>
              <a:rPr lang="zh-CN" altLang="en-US" sz="3584" dirty="0">
                <a:solidFill>
                  <a:schemeClr val="tx2">
                    <a:lumMod val="75000"/>
                  </a:schemeClr>
                </a:solidFill>
                <a:latin typeface="+mj-ea"/>
                <a:ea typeface="+mj-ea"/>
                <a:cs typeface="Times New Roman" panose="02020603050405020304" pitchFamily="18" charset="0"/>
              </a:rPr>
              <a:t>对数据进行插值，同时模拟了海底声速增加的情况，设立假想海底面为</a:t>
            </a:r>
            <a:r>
              <a:rPr lang="en-US" altLang="zh-CN" sz="3584" dirty="0">
                <a:solidFill>
                  <a:schemeClr val="tx2">
                    <a:lumMod val="75000"/>
                  </a:schemeClr>
                </a:solidFill>
                <a:latin typeface="+mj-ea"/>
                <a:ea typeface="+mj-ea"/>
                <a:cs typeface="Times New Roman" panose="02020603050405020304" pitchFamily="18" charset="0"/>
              </a:rPr>
              <a:t>4km</a:t>
            </a:r>
            <a:r>
              <a:rPr lang="zh-CN" altLang="en-US" sz="3584" dirty="0">
                <a:solidFill>
                  <a:schemeClr val="tx2">
                    <a:lumMod val="75000"/>
                  </a:schemeClr>
                </a:solidFill>
                <a:latin typeface="+mj-ea"/>
                <a:ea typeface="+mj-ea"/>
                <a:cs typeface="Times New Roman" panose="02020603050405020304" pitchFamily="18" charset="0"/>
              </a:rPr>
              <a:t>、声道轴为</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以此为前提计算声传播特性。</a:t>
            </a:r>
          </a:p>
        </p:txBody>
      </p:sp>
      <p:sp>
        <p:nvSpPr>
          <p:cNvPr id="40" name="文本框 39">
            <a:extLst>
              <a:ext uri="{FF2B5EF4-FFF2-40B4-BE49-F238E27FC236}">
                <a16:creationId xmlns:a16="http://schemas.microsoft.com/office/drawing/2014/main" id="{D4ABD3BD-966D-4224-B31F-D5E3CB8404C7}"/>
              </a:ext>
            </a:extLst>
          </p:cNvPr>
          <p:cNvSpPr txBox="1"/>
          <p:nvPr/>
        </p:nvSpPr>
        <p:spPr>
          <a:xfrm>
            <a:off x="2880695" y="10692179"/>
            <a:ext cx="11391338" cy="643458"/>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采用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工具箱，在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MATLAB</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中进行绘制。</a:t>
            </a:r>
          </a:p>
        </p:txBody>
      </p:sp>
      <p:grpSp>
        <p:nvGrpSpPr>
          <p:cNvPr id="4" name="组合 3">
            <a:extLst>
              <a:ext uri="{FF2B5EF4-FFF2-40B4-BE49-F238E27FC236}">
                <a16:creationId xmlns:a16="http://schemas.microsoft.com/office/drawing/2014/main" id="{E1A8FF85-9FDA-4588-9AEF-721533BAE12D}"/>
              </a:ext>
            </a:extLst>
          </p:cNvPr>
          <p:cNvGrpSpPr/>
          <p:nvPr/>
        </p:nvGrpSpPr>
        <p:grpSpPr>
          <a:xfrm>
            <a:off x="1571352" y="8826722"/>
            <a:ext cx="8097525" cy="1317557"/>
            <a:chOff x="991057" y="8826722"/>
            <a:chExt cx="8097525" cy="1317557"/>
          </a:xfrm>
        </p:grpSpPr>
        <p:sp>
          <p:nvSpPr>
            <p:cNvPr id="39" name="文本框 38">
              <a:extLst>
                <a:ext uri="{FF2B5EF4-FFF2-40B4-BE49-F238E27FC236}">
                  <a16:creationId xmlns:a16="http://schemas.microsoft.com/office/drawing/2014/main" id="{1D135300-FD36-4478-A2F3-FB0DF32D6791}"/>
                </a:ext>
              </a:extLst>
            </p:cNvPr>
            <p:cNvSpPr txBox="1"/>
            <p:nvPr/>
          </p:nvSpPr>
          <p:spPr>
            <a:xfrm>
              <a:off x="991057" y="882672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06.2.2</a:t>
              </a:r>
            </a:p>
          </p:txBody>
        </p:sp>
        <p:sp>
          <p:nvSpPr>
            <p:cNvPr id="41" name="文本框 40">
              <a:extLst>
                <a:ext uri="{FF2B5EF4-FFF2-40B4-BE49-F238E27FC236}">
                  <a16:creationId xmlns:a16="http://schemas.microsoft.com/office/drawing/2014/main" id="{B77EB712-9B1E-4855-A28B-58AE094D45E8}"/>
                </a:ext>
              </a:extLst>
            </p:cNvPr>
            <p:cNvSpPr txBox="1"/>
            <p:nvPr/>
          </p:nvSpPr>
          <p:spPr>
            <a:xfrm>
              <a:off x="4704228" y="9057688"/>
              <a:ext cx="4384354"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声线绘制环境</a:t>
              </a:r>
            </a:p>
          </p:txBody>
        </p:sp>
      </p:grpSp>
      <p:grpSp>
        <p:nvGrpSpPr>
          <p:cNvPr id="3" name="组合 2">
            <a:extLst>
              <a:ext uri="{FF2B5EF4-FFF2-40B4-BE49-F238E27FC236}">
                <a16:creationId xmlns:a16="http://schemas.microsoft.com/office/drawing/2014/main" id="{C02D7166-2F09-4AED-8890-A869CC28C4AE}"/>
              </a:ext>
            </a:extLst>
          </p:cNvPr>
          <p:cNvGrpSpPr/>
          <p:nvPr/>
        </p:nvGrpSpPr>
        <p:grpSpPr>
          <a:xfrm>
            <a:off x="1571352" y="3287043"/>
            <a:ext cx="8606771" cy="1317557"/>
            <a:chOff x="1100297" y="4181388"/>
            <a:chExt cx="8606771" cy="1317557"/>
          </a:xfrm>
        </p:grpSpPr>
        <p:sp>
          <p:nvSpPr>
            <p:cNvPr id="38" name="文本框 37">
              <a:extLst>
                <a:ext uri="{FF2B5EF4-FFF2-40B4-BE49-F238E27FC236}">
                  <a16:creationId xmlns:a16="http://schemas.microsoft.com/office/drawing/2014/main" id="{84021192-D9C3-4721-B490-EC2CB9F76856}"/>
                </a:ext>
              </a:extLst>
            </p:cNvPr>
            <p:cNvSpPr txBox="1"/>
            <p:nvPr/>
          </p:nvSpPr>
          <p:spPr>
            <a:xfrm>
              <a:off x="1100297" y="418138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06.2.1</a:t>
              </a:r>
            </a:p>
          </p:txBody>
        </p:sp>
        <p:sp>
          <p:nvSpPr>
            <p:cNvPr id="42" name="文本框 41">
              <a:extLst>
                <a:ext uri="{FF2B5EF4-FFF2-40B4-BE49-F238E27FC236}">
                  <a16:creationId xmlns:a16="http://schemas.microsoft.com/office/drawing/2014/main" id="{29D4AC8E-6568-43E6-8D86-163AABC2A182}"/>
                </a:ext>
              </a:extLst>
            </p:cNvPr>
            <p:cNvSpPr txBox="1"/>
            <p:nvPr/>
          </p:nvSpPr>
          <p:spPr>
            <a:xfrm>
              <a:off x="4704228" y="4423370"/>
              <a:ext cx="5002840"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数据处理与假设</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F441F6B1-3A94-467D-A646-9CD105C14E5B}"/>
              </a:ext>
            </a:extLst>
          </p:cNvPr>
          <p:cNvGrpSpPr/>
          <p:nvPr/>
        </p:nvGrpSpPr>
        <p:grpSpPr>
          <a:xfrm>
            <a:off x="6045466" y="705211"/>
            <a:ext cx="8703208" cy="1317557"/>
            <a:chOff x="1355192" y="727798"/>
            <a:chExt cx="8703208" cy="1317557"/>
          </a:xfrm>
        </p:grpSpPr>
        <p:sp>
          <p:nvSpPr>
            <p:cNvPr id="3" name="文本框 2">
              <a:extLst>
                <a:ext uri="{FF2B5EF4-FFF2-40B4-BE49-F238E27FC236}">
                  <a16:creationId xmlns:a16="http://schemas.microsoft.com/office/drawing/2014/main" id="{A3ABA21F-AF91-4D19-B348-7881CE82F9C4}"/>
                </a:ext>
              </a:extLst>
            </p:cNvPr>
            <p:cNvSpPr txBox="1"/>
            <p:nvPr/>
          </p:nvSpPr>
          <p:spPr>
            <a:xfrm>
              <a:off x="1355192" y="72779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06.2.3</a:t>
              </a:r>
            </a:p>
          </p:txBody>
        </p:sp>
        <p:sp>
          <p:nvSpPr>
            <p:cNvPr id="5" name="文本框 4">
              <a:extLst>
                <a:ext uri="{FF2B5EF4-FFF2-40B4-BE49-F238E27FC236}">
                  <a16:creationId xmlns:a16="http://schemas.microsoft.com/office/drawing/2014/main" id="{D4E65A5D-D007-403C-BD99-471423CAA1B4}"/>
                </a:ext>
              </a:extLst>
            </p:cNvPr>
            <p:cNvSpPr txBox="1"/>
            <p:nvPr/>
          </p:nvSpPr>
          <p:spPr>
            <a:xfrm>
              <a:off x="5164097" y="1033459"/>
              <a:ext cx="4894303" cy="766021"/>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典型声线绘制结果</a:t>
              </a:r>
            </a:p>
          </p:txBody>
        </p:sp>
      </p:grpSp>
      <p:sp>
        <p:nvSpPr>
          <p:cNvPr id="7" name="文本框 6">
            <a:extLst>
              <a:ext uri="{FF2B5EF4-FFF2-40B4-BE49-F238E27FC236}">
                <a16:creationId xmlns:a16="http://schemas.microsoft.com/office/drawing/2014/main" id="{3EFD8B53-1006-4CD2-83C9-4D535BA2837E}"/>
              </a:ext>
            </a:extLst>
          </p:cNvPr>
          <p:cNvSpPr txBox="1"/>
          <p:nvPr/>
        </p:nvSpPr>
        <p:spPr>
          <a:xfrm>
            <a:off x="5704612" y="7272578"/>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米时所绘制出的典型声线</a:t>
            </a:r>
          </a:p>
        </p:txBody>
      </p:sp>
      <p:pic>
        <p:nvPicPr>
          <p:cNvPr id="8" name="图片 7" descr="换成器位于声道轴">
            <a:extLst>
              <a:ext uri="{FF2B5EF4-FFF2-40B4-BE49-F238E27FC236}">
                <a16:creationId xmlns:a16="http://schemas.microsoft.com/office/drawing/2014/main" id="{E8A509E6-680D-48EC-B1C7-F71DD0EF29F8}"/>
              </a:ext>
            </a:extLst>
          </p:cNvPr>
          <p:cNvPicPr/>
          <p:nvPr/>
        </p:nvPicPr>
        <p:blipFill>
          <a:blip r:embed="rId3"/>
          <a:stretch>
            <a:fillRect/>
          </a:stretch>
        </p:blipFill>
        <p:spPr>
          <a:xfrm>
            <a:off x="5440291" y="3016436"/>
            <a:ext cx="10442202" cy="3407263"/>
          </a:xfrm>
          <a:prstGeom prst="rect">
            <a:avLst/>
          </a:prstGeom>
        </p:spPr>
      </p:pic>
      <p:pic>
        <p:nvPicPr>
          <p:cNvPr id="9" name="图片 8" descr="换成器位于1000">
            <a:extLst>
              <a:ext uri="{FF2B5EF4-FFF2-40B4-BE49-F238E27FC236}">
                <a16:creationId xmlns:a16="http://schemas.microsoft.com/office/drawing/2014/main" id="{71432719-00DE-4456-A448-D60ED1007850}"/>
              </a:ext>
            </a:extLst>
          </p:cNvPr>
          <p:cNvPicPr/>
          <p:nvPr/>
        </p:nvPicPr>
        <p:blipFill>
          <a:blip r:embed="rId4"/>
          <a:stretch>
            <a:fillRect/>
          </a:stretch>
        </p:blipFill>
        <p:spPr>
          <a:xfrm>
            <a:off x="5314080" y="8257884"/>
            <a:ext cx="10694622" cy="3789148"/>
          </a:xfrm>
          <a:prstGeom prst="rect">
            <a:avLst/>
          </a:prstGeom>
        </p:spPr>
      </p:pic>
      <p:sp>
        <p:nvSpPr>
          <p:cNvPr id="11" name="文本框 10">
            <a:extLst>
              <a:ext uri="{FF2B5EF4-FFF2-40B4-BE49-F238E27FC236}">
                <a16:creationId xmlns:a16="http://schemas.microsoft.com/office/drawing/2014/main" id="{87BB5E56-86DE-4E4F-B21A-657E45D37D3F}"/>
              </a:ext>
            </a:extLst>
          </p:cNvPr>
          <p:cNvSpPr txBox="1"/>
          <p:nvPr/>
        </p:nvSpPr>
        <p:spPr>
          <a:xfrm>
            <a:off x="5440291" y="2245986"/>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下图为换成器位于声道轴时所绘制出的典型声线</a:t>
            </a:r>
          </a:p>
        </p:txBody>
      </p:sp>
    </p:spTree>
    <p:extLst>
      <p:ext uri="{BB962C8B-B14F-4D97-AF65-F5344CB8AC3E}">
        <p14:creationId xmlns:p14="http://schemas.microsoft.com/office/powerpoint/2010/main" val="60658848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5F08984C-6C74-41AB-8A3B-F8A999680837}"/>
              </a:ext>
            </a:extLst>
          </p:cNvPr>
          <p:cNvGrpSpPr/>
          <p:nvPr/>
        </p:nvGrpSpPr>
        <p:grpSpPr>
          <a:xfrm>
            <a:off x="6971964" y="678875"/>
            <a:ext cx="8491271" cy="1317557"/>
            <a:chOff x="1282365" y="1099250"/>
            <a:chExt cx="8491271" cy="1317557"/>
          </a:xfrm>
        </p:grpSpPr>
        <p:sp>
          <p:nvSpPr>
            <p:cNvPr id="5" name="文本框 4">
              <a:extLst>
                <a:ext uri="{FF2B5EF4-FFF2-40B4-BE49-F238E27FC236}">
                  <a16:creationId xmlns:a16="http://schemas.microsoft.com/office/drawing/2014/main" id="{A4571514-FDD3-4838-9CE9-5C6AD467C3B2}"/>
                </a:ext>
              </a:extLst>
            </p:cNvPr>
            <p:cNvSpPr txBox="1"/>
            <p:nvPr/>
          </p:nvSpPr>
          <p:spPr>
            <a:xfrm>
              <a:off x="1282365" y="109925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06.2.4</a:t>
              </a:r>
            </a:p>
          </p:txBody>
        </p:sp>
        <p:sp>
          <p:nvSpPr>
            <p:cNvPr id="6" name="文本框 5">
              <a:extLst>
                <a:ext uri="{FF2B5EF4-FFF2-40B4-BE49-F238E27FC236}">
                  <a16:creationId xmlns:a16="http://schemas.microsoft.com/office/drawing/2014/main" id="{1EED573E-D1AE-4611-BD8B-3C8EF50D8542}"/>
                </a:ext>
              </a:extLst>
            </p:cNvPr>
            <p:cNvSpPr txBox="1"/>
            <p:nvPr/>
          </p:nvSpPr>
          <p:spPr>
            <a:xfrm>
              <a:off x="5045380" y="1390092"/>
              <a:ext cx="4728256" cy="766492"/>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传播损失图像结果</a:t>
              </a:r>
            </a:p>
          </p:txBody>
        </p:sp>
      </p:grpSp>
      <p:sp>
        <p:nvSpPr>
          <p:cNvPr id="8" name="文本框 7">
            <a:extLst>
              <a:ext uri="{FF2B5EF4-FFF2-40B4-BE49-F238E27FC236}">
                <a16:creationId xmlns:a16="http://schemas.microsoft.com/office/drawing/2014/main" id="{5E7B28FA-9876-456E-BFD0-7E10A6F2471F}"/>
              </a:ext>
            </a:extLst>
          </p:cNvPr>
          <p:cNvSpPr txBox="1"/>
          <p:nvPr/>
        </p:nvSpPr>
        <p:spPr>
          <a:xfrm>
            <a:off x="5215844" y="2082596"/>
            <a:ext cx="10712384"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下图为换成器位于声道轴时所绘制出的传播损失图像</a:t>
            </a:r>
          </a:p>
        </p:txBody>
      </p:sp>
      <p:pic>
        <p:nvPicPr>
          <p:cNvPr id="10" name="图片 9" descr="声道轴">
            <a:extLst>
              <a:ext uri="{FF2B5EF4-FFF2-40B4-BE49-F238E27FC236}">
                <a16:creationId xmlns:a16="http://schemas.microsoft.com/office/drawing/2014/main" id="{8AFD0D6F-FD56-4761-9617-EA69D14607AD}"/>
              </a:ext>
            </a:extLst>
          </p:cNvPr>
          <p:cNvPicPr/>
          <p:nvPr/>
        </p:nvPicPr>
        <p:blipFill>
          <a:blip r:embed="rId3"/>
          <a:stretch>
            <a:fillRect/>
          </a:stretch>
        </p:blipFill>
        <p:spPr>
          <a:xfrm>
            <a:off x="6321366" y="2972100"/>
            <a:ext cx="8827225" cy="3600566"/>
          </a:xfrm>
          <a:prstGeom prst="rect">
            <a:avLst/>
          </a:prstGeom>
        </p:spPr>
      </p:pic>
      <p:sp>
        <p:nvSpPr>
          <p:cNvPr id="11" name="文本框 10">
            <a:extLst>
              <a:ext uri="{FF2B5EF4-FFF2-40B4-BE49-F238E27FC236}">
                <a16:creationId xmlns:a16="http://schemas.microsoft.com/office/drawing/2014/main" id="{5A7D63F2-37C2-49B8-A71E-000A5105DD12}"/>
              </a:ext>
            </a:extLst>
          </p:cNvPr>
          <p:cNvSpPr txBox="1"/>
          <p:nvPr/>
        </p:nvSpPr>
        <p:spPr>
          <a:xfrm>
            <a:off x="5138000" y="7085536"/>
            <a:ext cx="10868072"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米时所绘制出的传播损失图像</a:t>
            </a:r>
          </a:p>
        </p:txBody>
      </p:sp>
      <p:pic>
        <p:nvPicPr>
          <p:cNvPr id="12" name="图片 11" descr="在1000">
            <a:extLst>
              <a:ext uri="{FF2B5EF4-FFF2-40B4-BE49-F238E27FC236}">
                <a16:creationId xmlns:a16="http://schemas.microsoft.com/office/drawing/2014/main" id="{CC11CB76-1743-4FD7-9218-CAF3E3449961}"/>
              </a:ext>
            </a:extLst>
          </p:cNvPr>
          <p:cNvPicPr/>
          <p:nvPr/>
        </p:nvPicPr>
        <p:blipFill>
          <a:blip r:embed="rId4"/>
          <a:stretch>
            <a:fillRect/>
          </a:stretch>
        </p:blipFill>
        <p:spPr>
          <a:xfrm>
            <a:off x="6156650" y="8248491"/>
            <a:ext cx="8830772" cy="3411573"/>
          </a:xfrm>
          <a:prstGeom prst="rect">
            <a:avLst/>
          </a:prstGeom>
        </p:spPr>
      </p:pic>
    </p:spTree>
    <p:extLst>
      <p:ext uri="{BB962C8B-B14F-4D97-AF65-F5344CB8AC3E}">
        <p14:creationId xmlns:p14="http://schemas.microsoft.com/office/powerpoint/2010/main" val="300970669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4A71D52-2268-46CC-98EE-AAFF97C07A65}"/>
              </a:ext>
            </a:extLst>
          </p:cNvPr>
          <p:cNvSpPr txBox="1"/>
          <p:nvPr/>
        </p:nvSpPr>
        <p:spPr>
          <a:xfrm>
            <a:off x="2157496" y="2579678"/>
            <a:ext cx="18258306" cy="7370223"/>
          </a:xfrm>
          <a:prstGeom prst="rect">
            <a:avLst/>
          </a:prstGeom>
          <a:noFill/>
        </p:spPr>
        <p:txBody>
          <a:bodyPr wrap="square">
            <a:spAutoFit/>
          </a:bodyPr>
          <a:lstStyle/>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根据上方声速时空分布特征的分析结论与所绘制出的声线以及传播损失图，对该海域声传播特性做出如下分析：</a:t>
            </a:r>
          </a:p>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当接收器深度位于南海深海海底附近而声源深度较浅时，直达声区水平宽度可达３０ｋｍ，传播损失相对影区来说较小，有利于水下声源探测；直达声区的直达波与海底－海面反射波的到达时延差随着收发距离的增大单调减小，可被用于水下声源距离估计。最大声传播损失约为 </a:t>
            </a:r>
            <a:r>
              <a:rPr lang="en-US" altLang="zh-CN" sz="40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 区和影区位置不同。在深海远程声传播过程中，随 着水平距离的增加，会聚区展宽。</a:t>
            </a:r>
          </a:p>
        </p:txBody>
      </p:sp>
    </p:spTree>
    <p:extLst>
      <p:ext uri="{BB962C8B-B14F-4D97-AF65-F5344CB8AC3E}">
        <p14:creationId xmlns:p14="http://schemas.microsoft.com/office/powerpoint/2010/main" val="1715594526"/>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16">
            <a:extLst>
              <a:ext uri="{FF2B5EF4-FFF2-40B4-BE49-F238E27FC236}">
                <a16:creationId xmlns:a16="http://schemas.microsoft.com/office/drawing/2014/main" id="{A5CAAA27-DA6C-4381-8E9F-B731A937E8A8}"/>
              </a:ext>
            </a:extLst>
          </p:cNvPr>
          <p:cNvSpPr/>
          <p:nvPr/>
        </p:nvSpPr>
        <p:spPr>
          <a:xfrm>
            <a:off x="-58371" y="0"/>
            <a:ext cx="11346618" cy="12801600"/>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84277" y="163969"/>
            <a:ext cx="1745782" cy="1745782"/>
          </a:xfrm>
          <a:prstGeom prst="rect">
            <a:avLst/>
          </a:prstGeom>
        </p:spPr>
      </p:pic>
      <p:grpSp>
        <p:nvGrpSpPr>
          <p:cNvPr id="15" name="组合 14">
            <a:extLst>
              <a:ext uri="{FF2B5EF4-FFF2-40B4-BE49-F238E27FC236}">
                <a16:creationId xmlns:a16="http://schemas.microsoft.com/office/drawing/2014/main" id="{692C8A43-2E53-46AC-A63C-E6E43EF4897D}"/>
              </a:ext>
            </a:extLst>
          </p:cNvPr>
          <p:cNvGrpSpPr/>
          <p:nvPr/>
        </p:nvGrpSpPr>
        <p:grpSpPr>
          <a:xfrm>
            <a:off x="1848626" y="3391159"/>
            <a:ext cx="17919430" cy="3704562"/>
            <a:chOff x="-221" y="1158"/>
            <a:chExt cx="28345" cy="5860"/>
          </a:xfrm>
        </p:grpSpPr>
        <p:grpSp>
          <p:nvGrpSpPr>
            <p:cNvPr id="16" name="组合 15">
              <a:extLst>
                <a:ext uri="{FF2B5EF4-FFF2-40B4-BE49-F238E27FC236}">
                  <a16:creationId xmlns:a16="http://schemas.microsoft.com/office/drawing/2014/main" id="{626CCE03-AB64-4286-897B-C1CCD2DB8639}"/>
                </a:ext>
              </a:extLst>
            </p:cNvPr>
            <p:cNvGrpSpPr/>
            <p:nvPr/>
          </p:nvGrpSpPr>
          <p:grpSpPr>
            <a:xfrm>
              <a:off x="10175" y="1158"/>
              <a:ext cx="17949" cy="2296"/>
              <a:chOff x="6461326" y="525776"/>
              <a:chExt cx="11398122" cy="1457900"/>
            </a:xfrm>
          </p:grpSpPr>
          <p:sp>
            <p:nvSpPr>
              <p:cNvPr id="18" name="PA_文本框 13">
                <a:extLst>
                  <a:ext uri="{FF2B5EF4-FFF2-40B4-BE49-F238E27FC236}">
                    <a16:creationId xmlns:a16="http://schemas.microsoft.com/office/drawing/2014/main" id="{CBD78912-BD0E-4F6B-AC7B-ACD7B9F9F510}"/>
                  </a:ext>
                </a:extLst>
              </p:cNvPr>
              <p:cNvSpPr txBox="1"/>
              <p:nvPr>
                <p:custDataLst>
                  <p:tags r:id="rId1"/>
                </p:custDataLst>
              </p:nvPr>
            </p:nvSpPr>
            <p:spPr>
              <a:xfrm>
                <a:off x="9191653" y="525776"/>
                <a:ext cx="8667795" cy="1457900"/>
              </a:xfrm>
              <a:prstGeom prst="rect">
                <a:avLst/>
              </a:prstGeom>
              <a:noFill/>
            </p:spPr>
            <p:txBody>
              <a:bodyPr wrap="square" rtlCol="0">
                <a:spAutoFit/>
              </a:bodyPr>
              <a:lstStyle/>
              <a:p>
                <a:pPr defTabSz="1758165">
                  <a:lnSpc>
                    <a:spcPct val="150000"/>
                  </a:lnSpc>
                </a:pPr>
                <a:endPar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9" name="PA_矩形 14">
                <a:extLst>
                  <a:ext uri="{FF2B5EF4-FFF2-40B4-BE49-F238E27FC236}">
                    <a16:creationId xmlns:a16="http://schemas.microsoft.com/office/drawing/2014/main" id="{D83BA61F-B609-4B76-9BCF-03105D399C07}"/>
                  </a:ext>
                </a:extLst>
              </p:cNvPr>
              <p:cNvSpPr/>
              <p:nvPr>
                <p:custDataLst>
                  <p:tags r:id="rId2"/>
                </p:custDataLst>
              </p:nvPr>
            </p:nvSpPr>
            <p:spPr>
              <a:xfrm>
                <a:off x="6461326" y="1337212"/>
                <a:ext cx="9878927" cy="453567"/>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7" name="文本框 16">
              <a:extLst>
                <a:ext uri="{FF2B5EF4-FFF2-40B4-BE49-F238E27FC236}">
                  <a16:creationId xmlns:a16="http://schemas.microsoft.com/office/drawing/2014/main" id="{8A2B0699-98D6-4039-A7B0-2DD80D0E759D}"/>
                </a:ext>
              </a:extLst>
            </p:cNvPr>
            <p:cNvSpPr txBox="1"/>
            <p:nvPr/>
          </p:nvSpPr>
          <p:spPr>
            <a:xfrm>
              <a:off x="-221" y="2851"/>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grpSp>
      <p:sp>
        <p:nvSpPr>
          <p:cNvPr id="20" name="文本框 19">
            <a:extLst>
              <a:ext uri="{FF2B5EF4-FFF2-40B4-BE49-F238E27FC236}">
                <a16:creationId xmlns:a16="http://schemas.microsoft.com/office/drawing/2014/main" id="{9CF35A9A-B0F7-454E-9DAB-0A7F504ECF18}"/>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程序设计</a:t>
            </a:r>
          </a:p>
        </p:txBody>
      </p:sp>
      <p:pic>
        <p:nvPicPr>
          <p:cNvPr id="1034" name="Picture 10"/>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14685351" y="2907115"/>
            <a:ext cx="5111875" cy="7331239"/>
          </a:xfrm>
          <a:prstGeom prst="rect">
            <a:avLst/>
          </a:prstGeom>
          <a:noFill/>
          <a:ln>
            <a:no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D87D5F-4E0F-4C6A-9F2F-9E7E2445DD60}"/>
              </a:ext>
            </a:extLst>
          </p:cNvPr>
          <p:cNvSpPr txBox="1"/>
          <p:nvPr/>
        </p:nvSpPr>
        <p:spPr>
          <a:xfrm>
            <a:off x="4227752" y="1697159"/>
            <a:ext cx="11379200" cy="704740"/>
          </a:xfrm>
          <a:prstGeom prst="rect">
            <a:avLst/>
          </a:prstGeom>
          <a:noFill/>
        </p:spPr>
        <p:txBody>
          <a:bodyPr wrap="square">
            <a:spAutoFit/>
          </a:bodyPr>
          <a:lstStyle/>
          <a:p>
            <a:r>
              <a:rPr lang="zh-CN" altLang="en-US" sz="3982" dirty="0">
                <a:solidFill>
                  <a:schemeClr val="tx2">
                    <a:lumMod val="75000"/>
                  </a:schemeClr>
                </a:solidFill>
                <a:latin typeface="微软雅黑" panose="020B0503020204020204" pitchFamily="34" charset="-122"/>
                <a:ea typeface="微软雅黑" panose="020B0503020204020204" pitchFamily="34" charset="-122"/>
              </a:rPr>
              <a:t>此次课程设计所需程序结构如下图所示：</a:t>
            </a:r>
          </a:p>
        </p:txBody>
      </p:sp>
      <p:pic>
        <p:nvPicPr>
          <p:cNvPr id="5" name="图片 4" descr="程序设计">
            <a:extLst>
              <a:ext uri="{FF2B5EF4-FFF2-40B4-BE49-F238E27FC236}">
                <a16:creationId xmlns:a16="http://schemas.microsoft.com/office/drawing/2014/main" id="{98572AC3-349C-448C-9AF2-397A04927D31}"/>
              </a:ext>
            </a:extLst>
          </p:cNvPr>
          <p:cNvPicPr/>
          <p:nvPr/>
        </p:nvPicPr>
        <p:blipFill>
          <a:blip r:embed="rId2"/>
          <a:stretch>
            <a:fillRect/>
          </a:stretch>
        </p:blipFill>
        <p:spPr>
          <a:xfrm>
            <a:off x="2270349" y="4145680"/>
            <a:ext cx="18217702" cy="7265168"/>
          </a:xfrm>
          <a:prstGeom prst="rect">
            <a:avLst/>
          </a:prstGeom>
        </p:spPr>
      </p:pic>
      <p:sp>
        <p:nvSpPr>
          <p:cNvPr id="17" name="文本框 16">
            <a:extLst>
              <a:ext uri="{FF2B5EF4-FFF2-40B4-BE49-F238E27FC236}">
                <a16:creationId xmlns:a16="http://schemas.microsoft.com/office/drawing/2014/main" id="{9F043697-5B3F-4D64-BA0F-0797C1D6CF08}"/>
              </a:ext>
            </a:extLst>
          </p:cNvPr>
          <p:cNvSpPr txBox="1"/>
          <p:nvPr/>
        </p:nvSpPr>
        <p:spPr>
          <a:xfrm>
            <a:off x="1509881" y="139075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07.1</a:t>
            </a:r>
          </a:p>
        </p:txBody>
      </p:sp>
    </p:spTree>
    <p:extLst>
      <p:ext uri="{BB962C8B-B14F-4D97-AF65-F5344CB8AC3E}">
        <p14:creationId xmlns:p14="http://schemas.microsoft.com/office/powerpoint/2010/main" val="3324040347"/>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2662AD-36C9-48F5-B56E-DAADE6BD5704}"/>
              </a:ext>
            </a:extLst>
          </p:cNvPr>
          <p:cNvPicPr>
            <a:picLocks noChangeAspect="1"/>
          </p:cNvPicPr>
          <p:nvPr/>
        </p:nvPicPr>
        <p:blipFill>
          <a:blip r:embed="rId2"/>
          <a:stretch>
            <a:fillRect/>
          </a:stretch>
        </p:blipFill>
        <p:spPr>
          <a:xfrm>
            <a:off x="4242412" y="1217953"/>
            <a:ext cx="6929893" cy="11209532"/>
          </a:xfrm>
          <a:prstGeom prst="rect">
            <a:avLst/>
          </a:prstGeom>
        </p:spPr>
      </p:pic>
      <p:sp>
        <p:nvSpPr>
          <p:cNvPr id="7" name="文本框 6">
            <a:extLst>
              <a:ext uri="{FF2B5EF4-FFF2-40B4-BE49-F238E27FC236}">
                <a16:creationId xmlns:a16="http://schemas.microsoft.com/office/drawing/2014/main" id="{51193319-5D12-4798-B26D-BB35D183F85A}"/>
              </a:ext>
            </a:extLst>
          </p:cNvPr>
          <p:cNvSpPr txBox="1"/>
          <p:nvPr/>
        </p:nvSpPr>
        <p:spPr>
          <a:xfrm>
            <a:off x="826653" y="559175"/>
            <a:ext cx="2784397"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07.2</a:t>
            </a:r>
          </a:p>
        </p:txBody>
      </p:sp>
      <p:pic>
        <p:nvPicPr>
          <p:cNvPr id="3" name="图片 2">
            <a:extLst>
              <a:ext uri="{FF2B5EF4-FFF2-40B4-BE49-F238E27FC236}">
                <a16:creationId xmlns:a16="http://schemas.microsoft.com/office/drawing/2014/main" id="{68FEAFE1-7465-48F0-8042-245E00CA2C81}"/>
              </a:ext>
            </a:extLst>
          </p:cNvPr>
          <p:cNvPicPr>
            <a:picLocks noChangeAspect="1"/>
          </p:cNvPicPr>
          <p:nvPr/>
        </p:nvPicPr>
        <p:blipFill>
          <a:blip r:embed="rId3"/>
          <a:stretch>
            <a:fillRect/>
          </a:stretch>
        </p:blipFill>
        <p:spPr>
          <a:xfrm>
            <a:off x="11803667" y="1876732"/>
            <a:ext cx="10059614" cy="9303743"/>
          </a:xfrm>
          <a:prstGeom prst="rect">
            <a:avLst/>
          </a:prstGeom>
        </p:spPr>
      </p:pic>
    </p:spTree>
    <p:extLst>
      <p:ext uri="{BB962C8B-B14F-4D97-AF65-F5344CB8AC3E}">
        <p14:creationId xmlns:p14="http://schemas.microsoft.com/office/powerpoint/2010/main" val="194113814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944" y="28448"/>
            <a:ext cx="19138393" cy="12912844"/>
          </a:xfrm>
          <a:prstGeom prst="rect">
            <a:avLst/>
          </a:prstGeom>
          <a:blipFill>
            <a:blip r:embed="rId3"/>
            <a:stretch>
              <a:fillRect/>
            </a:stretch>
          </a:blipFill>
        </p:spPr>
      </p:pic>
      <p:sp>
        <p:nvSpPr>
          <p:cNvPr id="2" name="矩形 1"/>
          <p:cNvSpPr/>
          <p:nvPr/>
        </p:nvSpPr>
        <p:spPr>
          <a:xfrm>
            <a:off x="1" y="5134"/>
            <a:ext cx="9443218" cy="129128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4" name="组合 3">
            <a:extLst>
              <a:ext uri="{FF2B5EF4-FFF2-40B4-BE49-F238E27FC236}">
                <a16:creationId xmlns:a16="http://schemas.microsoft.com/office/drawing/2014/main" id="{D9FA6609-809A-456D-8640-20444B2259D2}"/>
              </a:ext>
            </a:extLst>
          </p:cNvPr>
          <p:cNvGrpSpPr/>
          <p:nvPr/>
        </p:nvGrpSpPr>
        <p:grpSpPr>
          <a:xfrm>
            <a:off x="718056" y="4926949"/>
            <a:ext cx="8725163" cy="2634285"/>
            <a:chOff x="1848627" y="4461436"/>
            <a:chExt cx="8725163" cy="2634285"/>
          </a:xfrm>
        </p:grpSpPr>
        <p:sp>
          <p:nvSpPr>
            <p:cNvPr id="10" name="文本框 9">
              <a:extLst>
                <a:ext uri="{FF2B5EF4-FFF2-40B4-BE49-F238E27FC236}">
                  <a16:creationId xmlns:a16="http://schemas.microsoft.com/office/drawing/2014/main" id="{7FF7EE9A-F437-4C15-879E-EDCFAD3CCE89}"/>
                </a:ext>
              </a:extLst>
            </p:cNvPr>
            <p:cNvSpPr txBox="1"/>
            <p:nvPr/>
          </p:nvSpPr>
          <p:spPr>
            <a:xfrm>
              <a:off x="5614938" y="4930441"/>
              <a:ext cx="4958852"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结论</a:t>
              </a:r>
              <a:r>
                <a:rPr lang="zh-CN" altLang="en-US" sz="8761" dirty="0">
                  <a:latin typeface="微软雅黑" panose="020B0503020204020204" pitchFamily="34" charset="-122"/>
                  <a:ea typeface="微软雅黑" panose="020B0503020204020204" pitchFamily="34" charset="-122"/>
                </a:rPr>
                <a:t>分析</a:t>
              </a:r>
            </a:p>
          </p:txBody>
        </p:sp>
        <p:sp>
          <p:nvSpPr>
            <p:cNvPr id="11" name="文本框 10">
              <a:extLst>
                <a:ext uri="{FF2B5EF4-FFF2-40B4-BE49-F238E27FC236}">
                  <a16:creationId xmlns:a16="http://schemas.microsoft.com/office/drawing/2014/main" id="{FBC1A99E-46BD-4993-B029-D480020484C3}"/>
                </a:ext>
              </a:extLst>
            </p:cNvPr>
            <p:cNvSpPr txBox="1"/>
            <p:nvPr/>
          </p:nvSpPr>
          <p:spPr>
            <a:xfrm>
              <a:off x="1848627" y="4461436"/>
              <a:ext cx="3691991" cy="2634285"/>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08.</a:t>
              </a:r>
            </a:p>
          </p:txBody>
        </p:sp>
      </p:grpSp>
    </p:spTree>
    <p:extLst>
      <p:ext uri="{BB962C8B-B14F-4D97-AF65-F5344CB8AC3E}">
        <p14:creationId xmlns:p14="http://schemas.microsoft.com/office/powerpoint/2010/main" val="4266541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8"/>
            <a:ext cx="4775221" cy="1591085"/>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课题选择</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nvGrpSpPr>
          <p:cNvPr id="2" name="组合 1">
            <a:extLst>
              <a:ext uri="{FF2B5EF4-FFF2-40B4-BE49-F238E27FC236}">
                <a16:creationId xmlns:a16="http://schemas.microsoft.com/office/drawing/2014/main" id="{D7F35C67-E80A-43C9-AD7A-AB0530F4B626}"/>
              </a:ext>
            </a:extLst>
          </p:cNvPr>
          <p:cNvGrpSpPr/>
          <p:nvPr/>
        </p:nvGrpSpPr>
        <p:grpSpPr>
          <a:xfrm>
            <a:off x="-442" y="0"/>
            <a:ext cx="7091497" cy="12923520"/>
            <a:chOff x="-442" y="12246"/>
            <a:chExt cx="7091497" cy="12760906"/>
          </a:xfrm>
        </p:grpSpPr>
        <p:pic>
          <p:nvPicPr>
            <p:cNvPr id="9" name="图片 8"/>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PA_矩形 21">
            <a:extLst>
              <a:ext uri="{FF2B5EF4-FFF2-40B4-BE49-F238E27FC236}">
                <a16:creationId xmlns:a16="http://schemas.microsoft.com/office/drawing/2014/main" id="{109D6F77-0B97-4CA5-8260-321A5A671223}"/>
              </a:ext>
            </a:extLst>
          </p:cNvPr>
          <p:cNvSpPr/>
          <p:nvPr>
            <p:custDataLst>
              <p:tags r:id="rId1"/>
            </p:custDataLst>
          </p:nvPr>
        </p:nvSpPr>
        <p:spPr>
          <a:xfrm>
            <a:off x="8786639" y="3308439"/>
            <a:ext cx="12245916" cy="6824497"/>
          </a:xfrm>
          <a:prstGeom prst="rect">
            <a:avLst/>
          </a:prstGeom>
        </p:spPr>
        <p:txBody>
          <a:bodyPr wrap="square">
            <a:spAutoFit/>
          </a:bodyPr>
          <a:lstStyle/>
          <a:p>
            <a:pPr indent="1517294">
              <a:lnSpc>
                <a:spcPct val="150000"/>
              </a:lnSpc>
              <a:extLst>
                <a:ext uri="{35155182-B16C-46BC-9424-99874614C6A1}">
                  <wpsdc:indentchars xmlns="" xmlns:wpsdc="http://www.wps.cn/officeDocument/2017/drawingmlCustomData" val="200" checksum="2673413110"/>
                </a:ext>
              </a:extLst>
            </a:pPr>
            <a:r>
              <a:rPr lang="en-US" altLang="zh-CN" sz="5974" dirty="0">
                <a:ln/>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海洋测绘2018班一组选择课题一“某海域声速分布及传播特性分析”作为此次课程设计研究对象，并确定我国南海部分区域为研究海域，对课题中七个问题进行讨论研究</a:t>
            </a:r>
            <a:r>
              <a:rPr lang="en-US" altLang="zh-CN" sz="5974"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615795"/>
            <a:ext cx="15013568" cy="11697626"/>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、通过经验观测分析，表面层声速主要取决于随海深增加的压力</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故声速可能出现微弱的增加；跃变层声速主要受温度控制</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声速随温度降低而减小，该深度区域内声速随深度增加减小；深海等温层声速随着压力的增加而提升，出现正声速梯度。在负主跃层和深海等温层之间会出现一个声速最小的水层，深度大于一定范围内声速的变化慢慢趋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，而后减小，但由于从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浮标获取数据最大深度限制所以只能观察到深海等温层的一小部分变化。</a:t>
            </a:r>
          </a:p>
          <a:p>
            <a:pPr>
              <a:lnSpc>
                <a:spcPct val="20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同一深度的声速随时间的变化大体呈现出年周期性，而不同的声速剖面层在这一年的周期内有着不同的变化。通过观察图像还可发现随着深度的增加，声速在一年内的变化量值越来越小，特别是到了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1500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米，一年内声速的差距更小。可以看出声速的变化主要集中在混合层和跃变层深度较浅部分，而且呈现出了季节性的变化。</a:t>
            </a:r>
          </a:p>
        </p:txBody>
      </p:sp>
      <p:grpSp>
        <p:nvGrpSpPr>
          <p:cNvPr id="8" name="组合 7">
            <a:extLst>
              <a:ext uri="{FF2B5EF4-FFF2-40B4-BE49-F238E27FC236}">
                <a16:creationId xmlns:a16="http://schemas.microsoft.com/office/drawing/2014/main" id="{D2CB80B3-838F-45DE-9DE2-0E3692824BBD}"/>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0D58F8AC-ACCD-4959-90E1-25A2D95D92B4}"/>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AAE81C8B-030A-4384-AE19-12D5CB30D7D6}"/>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683401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2104664"/>
            <a:ext cx="15013568" cy="7888891"/>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、通过经验正交函数分析，得到</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各模态方差贡献率和累计方差贡献率，前六个方差的贡献率可达到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grpSp>
        <p:nvGrpSpPr>
          <p:cNvPr id="8" name="组合 7">
            <a:extLst>
              <a:ext uri="{FF2B5EF4-FFF2-40B4-BE49-F238E27FC236}">
                <a16:creationId xmlns:a16="http://schemas.microsoft.com/office/drawing/2014/main" id="{63857077-A664-4519-929C-D7DA23473776}"/>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ADB88857-2747-4A05-B1BF-44CB9D13E4F2}"/>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EA75A318-982E-4596-BC54-0A9C449C76E0}"/>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396479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2" y="3351159"/>
            <a:ext cx="15243621" cy="6226897"/>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、通过该海域声传播特性分析可知，当接收器深度位于南海深海海底附近而声源深度较浅时，直达声区水平宽度可达</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０ｋｍ，传播损失相对影区来说较小，有利于水下声源探测；直达声区的直达波与海底－海面反射波的到达时延差随着收发距离的增大单调减小，可被用于水下声源距离估计。最大声传播损失约为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grpSp>
        <p:nvGrpSpPr>
          <p:cNvPr id="8" name="组合 7">
            <a:extLst>
              <a:ext uri="{FF2B5EF4-FFF2-40B4-BE49-F238E27FC236}">
                <a16:creationId xmlns:a16="http://schemas.microsoft.com/office/drawing/2014/main" id="{D7E61619-14A2-4026-9854-18405C9597F2}"/>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DCCD0D78-44E7-4B29-8805-6ADA72337139}"/>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3518CD17-98E6-4ACE-8896-2E15D59C32AB}"/>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77033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8E189254-6641-4599-BF88-FC21A4043915}"/>
              </a:ext>
            </a:extLst>
          </p:cNvPr>
          <p:cNvGrpSpPr/>
          <p:nvPr/>
        </p:nvGrpSpPr>
        <p:grpSpPr>
          <a:xfrm>
            <a:off x="8400603" y="434286"/>
            <a:ext cx="5957195" cy="1440121"/>
            <a:chOff x="6728028" y="317908"/>
            <a:chExt cx="5957195" cy="1440121"/>
          </a:xfrm>
        </p:grpSpPr>
        <p:sp>
          <p:nvSpPr>
            <p:cNvPr id="32" name="文本框 31">
              <a:extLst>
                <a:ext uri="{FF2B5EF4-FFF2-40B4-BE49-F238E27FC236}">
                  <a16:creationId xmlns:a16="http://schemas.microsoft.com/office/drawing/2014/main" id="{50566E44-7DF4-43A0-ADB7-01A2EDF990AD}"/>
                </a:ext>
              </a:extLst>
            </p:cNvPr>
            <p:cNvSpPr txBox="1"/>
            <p:nvPr/>
          </p:nvSpPr>
          <p:spPr>
            <a:xfrm>
              <a:off x="6728028" y="317908"/>
              <a:ext cx="2593812" cy="1440121"/>
            </a:xfrm>
            <a:prstGeom prst="rect">
              <a:avLst/>
            </a:prstGeom>
            <a:noFill/>
          </p:spPr>
          <p:txBody>
            <a:bodyPr wrap="square" rtlCol="0">
              <a:spAutoFit/>
            </a:bodyPr>
            <a:lstStyle/>
            <a:p>
              <a:r>
                <a:rPr lang="en-US" altLang="zh-CN" sz="876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09.</a:t>
              </a:r>
            </a:p>
          </p:txBody>
        </p:sp>
        <p:sp>
          <p:nvSpPr>
            <p:cNvPr id="33" name="文本框 32">
              <a:extLst>
                <a:ext uri="{FF2B5EF4-FFF2-40B4-BE49-F238E27FC236}">
                  <a16:creationId xmlns:a16="http://schemas.microsoft.com/office/drawing/2014/main" id="{8D1EC43F-8593-431D-8549-B0E427C44650}"/>
                </a:ext>
              </a:extLst>
            </p:cNvPr>
            <p:cNvSpPr txBox="1"/>
            <p:nvPr/>
          </p:nvSpPr>
          <p:spPr>
            <a:xfrm>
              <a:off x="9062077" y="516966"/>
              <a:ext cx="3623146" cy="1103072"/>
            </a:xfrm>
            <a:prstGeom prst="rect">
              <a:avLst/>
            </a:prstGeom>
            <a:noFill/>
          </p:spPr>
          <p:txBody>
            <a:bodyPr wrap="square">
              <a:spAutoFit/>
            </a:bodyPr>
            <a:lstStyle/>
            <a:p>
              <a:r>
                <a:rPr lang="zh-CN" altLang="en-US" sz="6571" dirty="0">
                  <a:solidFill>
                    <a:schemeClr val="tx2">
                      <a:lumMod val="75000"/>
                    </a:schemeClr>
                  </a:solidFill>
                  <a:latin typeface="微软雅黑" panose="020B0503020204020204" pitchFamily="34" charset="-122"/>
                  <a:ea typeface="微软雅黑" panose="020B0503020204020204" pitchFamily="34" charset="-122"/>
                </a:rPr>
                <a:t>参考文献</a:t>
              </a:r>
              <a:endParaRPr lang="en-US" altLang="zh-CN" sz="6571" dirty="0">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93523C4-B37D-4968-83CD-FBD302DD1E76}"/>
              </a:ext>
            </a:extLst>
          </p:cNvPr>
          <p:cNvSpPr txBox="1"/>
          <p:nvPr/>
        </p:nvSpPr>
        <p:spPr>
          <a:xfrm>
            <a:off x="2218574" y="2533990"/>
            <a:ext cx="18321251" cy="9079409"/>
          </a:xfrm>
          <a:prstGeom prst="rect">
            <a:avLst/>
          </a:prstGeom>
          <a:noFill/>
        </p:spPr>
        <p:txBody>
          <a:bodyPr wrap="square">
            <a:spAutoFit/>
          </a:bodyPr>
          <a:lstStyle/>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王辉赞</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浮标温盐剖面观测资料的质量控制技术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地球物理学报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2012(2).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彭朝晖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张仁和</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数据的声速剖面质量控制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中国声学学会全国声学学术会议</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2006.</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余立中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张少永</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商红梅</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我国</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浮标的设计与研究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海洋技术学报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2005(02):124-132.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吴碧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陈长安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林龙</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Analysis of applicable scope of empirical equation for sound velocity%</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声速经验公式的适用范围分析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000(006):504-507.</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张伟涛</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王辉瓒</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观测资料的南海北部海域声速场时空特征分析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海洋通报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2013, 032(003):275-280.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黄建冲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黄企洲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南海东北部海区声速分布特征</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热带海洋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1986(02):69-74.</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陈汉权</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南海深海区的海水声速特性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南海研究与开发</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1999(1):24-30.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王文杰</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刘宇迪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亓晨</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南海声速跃层分类及其季节变化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海洋科学</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38(8):82-93.</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王梦圆</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李整林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吴双林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秦继兴</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余炎欣</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深海大深度声传播特性及直达声区水下声源距离估计</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,2019,44(05):905-912.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张永刚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张健雪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董楠</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一种新的声速剖面结构参数化方法</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中文版</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),2011,33(05):54-60.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鹿力成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南海声传播实验建模分析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年青年学术会议论文集（下）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,2007:51-52.</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844" y="0"/>
            <a:ext cx="22752711" cy="1280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图片包含 水, 户外, 海, 男人&#10;&#10;描述已自动生成">
            <a:extLst>
              <a:ext uri="{FF2B5EF4-FFF2-40B4-BE49-F238E27FC236}">
                <a16:creationId xmlns:a16="http://schemas.microsoft.com/office/drawing/2014/main" id="{B4B634A9-15A8-47C8-8EB3-F014893DFB7F}"/>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2393"/>
            <a:ext cx="22758380" cy="12799207"/>
          </a:xfrm>
          <a:prstGeom prst="rect">
            <a:avLst/>
          </a:prstGeom>
        </p:spPr>
      </p:pic>
      <p:cxnSp>
        <p:nvCxnSpPr>
          <p:cNvPr id="25" name="直接连接符 24"/>
          <p:cNvCxnSpPr/>
          <p:nvPr/>
        </p:nvCxnSpPr>
        <p:spPr>
          <a:xfrm>
            <a:off x="934831" y="1181159"/>
            <a:ext cx="911128"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 name="文本框 5">
            <a:extLst>
              <a:ext uri="{FF2B5EF4-FFF2-40B4-BE49-F238E27FC236}">
                <a16:creationId xmlns:a16="http://schemas.microsoft.com/office/drawing/2014/main" id="{9C05415F-246F-4C55-8C00-C459D4912182}"/>
              </a:ext>
            </a:extLst>
          </p:cNvPr>
          <p:cNvSpPr txBox="1"/>
          <p:nvPr/>
        </p:nvSpPr>
        <p:spPr>
          <a:xfrm>
            <a:off x="4681219" y="3962400"/>
            <a:ext cx="13395959" cy="3770263"/>
          </a:xfrm>
          <a:prstGeom prst="rect">
            <a:avLst/>
          </a:prstGeom>
          <a:noFill/>
        </p:spPr>
        <p:txBody>
          <a:bodyPr wrap="square" rtlCol="0">
            <a:spAutoFit/>
          </a:bodyPr>
          <a:lstStyle/>
          <a:p>
            <a:r>
              <a:rPr lang="en-US" altLang="zh-CN"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rPr>
              <a:t>Thank you</a:t>
            </a:r>
            <a:endParaRPr lang="zh-CN" altLang="en-US"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831390"/>
            <a:ext cx="6222192" cy="1548066"/>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课题内容叙述</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1" name="文本框 10">
            <a:extLst>
              <a:ext uri="{FF2B5EF4-FFF2-40B4-BE49-F238E27FC236}">
                <a16:creationId xmlns:a16="http://schemas.microsoft.com/office/drawing/2014/main" id="{848AEB52-1396-4B47-B171-57ECC8491E21}"/>
              </a:ext>
            </a:extLst>
          </p:cNvPr>
          <p:cNvSpPr txBox="1"/>
          <p:nvPr/>
        </p:nvSpPr>
        <p:spPr>
          <a:xfrm>
            <a:off x="8366134" y="2948751"/>
            <a:ext cx="12146845" cy="7473393"/>
          </a:xfrm>
          <a:prstGeom prst="rect">
            <a:avLst/>
          </a:prstGeom>
          <a:noFill/>
        </p:spPr>
        <p:txBody>
          <a:bodyPr wrap="square">
            <a:spAutoFit/>
          </a:bodyPr>
          <a:lstStyle/>
          <a:p>
            <a:pPr>
              <a:lnSpc>
                <a:spcPct val="15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针对课题某海域声速分布及传播特性分析，共对以下七个问题进行设计研究：</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、调研</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浮标、温盐深剖面等公开数据库；</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、选择某研究海域；</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、编写温盐深数据解析程序；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、编写并验证声速计算公式；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5</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、计算该海域不同月份的声速分布特性；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、根据声速分布特性，分析并撰写该海域的声传播特性；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7</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、利用</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等工具箱，绘制典型声线；</a:t>
            </a:r>
          </a:p>
        </p:txBody>
      </p:sp>
      <p:grpSp>
        <p:nvGrpSpPr>
          <p:cNvPr id="8" name="组合 7">
            <a:extLst>
              <a:ext uri="{FF2B5EF4-FFF2-40B4-BE49-F238E27FC236}">
                <a16:creationId xmlns:a16="http://schemas.microsoft.com/office/drawing/2014/main" id="{57C17036-34BA-4690-913F-0086A69AF8A3}"/>
              </a:ext>
            </a:extLst>
          </p:cNvPr>
          <p:cNvGrpSpPr/>
          <p:nvPr/>
        </p:nvGrpSpPr>
        <p:grpSpPr>
          <a:xfrm>
            <a:off x="-442" y="0"/>
            <a:ext cx="7091497" cy="12923520"/>
            <a:chOff x="-442" y="12246"/>
            <a:chExt cx="7091497" cy="12760906"/>
          </a:xfrm>
        </p:grpSpPr>
        <p:pic>
          <p:nvPicPr>
            <p:cNvPr id="10" name="图片 9">
              <a:extLst>
                <a:ext uri="{FF2B5EF4-FFF2-40B4-BE49-F238E27FC236}">
                  <a16:creationId xmlns:a16="http://schemas.microsoft.com/office/drawing/2014/main" id="{C8F36D68-31FC-4A8C-8351-0B4B07FC16C8}"/>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3" name="矩形 12">
              <a:extLst>
                <a:ext uri="{FF2B5EF4-FFF2-40B4-BE49-F238E27FC236}">
                  <a16:creationId xmlns:a16="http://schemas.microsoft.com/office/drawing/2014/main" id="{89CF57F5-BDC8-4CFD-BE32-87F7DEA6E463}"/>
                </a:ext>
              </a:extLst>
            </p:cNvPr>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spTree>
    <p:extLst>
      <p:ext uri="{BB962C8B-B14F-4D97-AF65-F5344CB8AC3E}">
        <p14:creationId xmlns:p14="http://schemas.microsoft.com/office/powerpoint/2010/main" val="2577492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13" name="组合 12">
            <a:extLst>
              <a:ext uri="{FF2B5EF4-FFF2-40B4-BE49-F238E27FC236}">
                <a16:creationId xmlns:a16="http://schemas.microsoft.com/office/drawing/2014/main" id="{26B95931-C8C2-4DAF-87F6-400FA10B00CC}"/>
              </a:ext>
            </a:extLst>
          </p:cNvPr>
          <p:cNvGrpSpPr/>
          <p:nvPr/>
        </p:nvGrpSpPr>
        <p:grpSpPr>
          <a:xfrm>
            <a:off x="5568006" y="89771"/>
            <a:ext cx="11622388" cy="2313385"/>
            <a:chOff x="4674323" y="89771"/>
            <a:chExt cx="11622388"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3" y="525776"/>
                <a:ext cx="8667795" cy="1106805"/>
              </a:xfrm>
              <a:prstGeom prst="rect">
                <a:avLst/>
              </a:prstGeom>
              <a:noFill/>
            </p:spPr>
            <p:txBody>
              <a:bodyPr wrap="square" rtlCol="0">
                <a:spAutoFit/>
              </a:bodyPr>
              <a:lstStyle/>
              <a:p>
                <a:pPr algn="ctr"/>
                <a:r>
                  <a:rPr lang="zh-CN" altLang="en-US" sz="657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组内人员及分工</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grpSp>
      <p:sp>
        <p:nvSpPr>
          <p:cNvPr id="9" name="矩形: 圆角 8">
            <a:extLst>
              <a:ext uri="{FF2B5EF4-FFF2-40B4-BE49-F238E27FC236}">
                <a16:creationId xmlns:a16="http://schemas.microsoft.com/office/drawing/2014/main" id="{0859A692-11F3-42CD-B1F0-99A22062C977}"/>
              </a:ext>
            </a:extLst>
          </p:cNvPr>
          <p:cNvSpPr/>
          <p:nvPr/>
        </p:nvSpPr>
        <p:spPr>
          <a:xfrm>
            <a:off x="2080669"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李玲妃</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张程欣 </a:t>
            </a:r>
            <a:endParaRPr lang="zh-CN" altLang="en-US"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6" name="矩形: 圆角 25">
            <a:extLst>
              <a:ext uri="{FF2B5EF4-FFF2-40B4-BE49-F238E27FC236}">
                <a16:creationId xmlns:a16="http://schemas.microsoft.com/office/drawing/2014/main" id="{B71B02B6-0386-4F96-8D65-0BF9A60A3589}"/>
              </a:ext>
            </a:extLst>
          </p:cNvPr>
          <p:cNvSpPr/>
          <p:nvPr/>
        </p:nvSpPr>
        <p:spPr>
          <a:xfrm>
            <a:off x="8399367"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F8815117-4065-412D-AF85-855CEB5A934A}"/>
              </a:ext>
            </a:extLst>
          </p:cNvPr>
          <p:cNvSpPr/>
          <p:nvPr/>
        </p:nvSpPr>
        <p:spPr>
          <a:xfrm>
            <a:off x="14718065"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潘宗龙</a:t>
            </a:r>
            <a:endParaRPr lang="en-US" altLang="zh-CN" sz="48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黄瑾</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491B9C14-41F0-4541-9303-446F3A9AE56E}"/>
              </a:ext>
            </a:extLst>
          </p:cNvPr>
          <p:cNvSpPr/>
          <p:nvPr/>
        </p:nvSpPr>
        <p:spPr>
          <a:xfrm>
            <a:off x="2080669"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潘宗龙</a:t>
            </a:r>
          </a:p>
          <a:p>
            <a:pPr algn="ctr"/>
            <a:endParaRPr lang="zh-CN" altLang="en-US" dirty="0"/>
          </a:p>
        </p:txBody>
      </p:sp>
      <p:sp>
        <p:nvSpPr>
          <p:cNvPr id="29" name="矩形: 圆角 28">
            <a:extLst>
              <a:ext uri="{FF2B5EF4-FFF2-40B4-BE49-F238E27FC236}">
                <a16:creationId xmlns:a16="http://schemas.microsoft.com/office/drawing/2014/main" id="{FE6FEAED-53AD-473B-BC9C-7AFF2783C5AB}"/>
              </a:ext>
            </a:extLst>
          </p:cNvPr>
          <p:cNvSpPr/>
          <p:nvPr/>
        </p:nvSpPr>
        <p:spPr>
          <a:xfrm>
            <a:off x="8399367"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483F6A21-24A7-44D9-B422-CAAF36665379}"/>
              </a:ext>
            </a:extLst>
          </p:cNvPr>
          <p:cNvSpPr/>
          <p:nvPr/>
        </p:nvSpPr>
        <p:spPr>
          <a:xfrm>
            <a:off x="14718065"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隋思成</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李玲妃 </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5EC3258-BA38-4794-9373-95CE3B49BEA5}"/>
              </a:ext>
            </a:extLst>
          </p:cNvPr>
          <p:cNvSpPr txBox="1"/>
          <p:nvPr/>
        </p:nvSpPr>
        <p:spPr>
          <a:xfrm>
            <a:off x="3291677" y="6509181"/>
            <a:ext cx="2954655" cy="923330"/>
          </a:xfrm>
          <a:prstGeom prst="rect">
            <a:avLst/>
          </a:prstGeom>
          <a:noFill/>
        </p:spPr>
        <p:txBody>
          <a:bodyPr wrap="none" rtlCol="0">
            <a:spAutoFit/>
          </a:bodyPr>
          <a:lstStyle/>
          <a:p>
            <a:r>
              <a:rPr lang="zh-CN" altLang="en-US" sz="5400" dirty="0">
                <a:solidFill>
                  <a:schemeClr val="bg1"/>
                </a:solidFill>
              </a:rPr>
              <a:t>文献检索</a:t>
            </a:r>
          </a:p>
        </p:txBody>
      </p:sp>
      <p:sp>
        <p:nvSpPr>
          <p:cNvPr id="33" name="文本框 32">
            <a:extLst>
              <a:ext uri="{FF2B5EF4-FFF2-40B4-BE49-F238E27FC236}">
                <a16:creationId xmlns:a16="http://schemas.microsoft.com/office/drawing/2014/main" id="{17B7DDDC-1CDC-45E5-892F-EFC968477295}"/>
              </a:ext>
            </a:extLst>
          </p:cNvPr>
          <p:cNvSpPr txBox="1"/>
          <p:nvPr/>
        </p:nvSpPr>
        <p:spPr>
          <a:xfrm>
            <a:off x="9610375" y="6509181"/>
            <a:ext cx="2954655" cy="923330"/>
          </a:xfrm>
          <a:prstGeom prst="rect">
            <a:avLst/>
          </a:prstGeom>
          <a:noFill/>
        </p:spPr>
        <p:txBody>
          <a:bodyPr wrap="none" rtlCol="0">
            <a:spAutoFit/>
          </a:bodyPr>
          <a:lstStyle/>
          <a:p>
            <a:r>
              <a:rPr lang="zh-CN" altLang="en-US" sz="5400" dirty="0">
                <a:solidFill>
                  <a:schemeClr val="bg1"/>
                </a:solidFill>
              </a:rPr>
              <a:t>文档撰写</a:t>
            </a:r>
          </a:p>
        </p:txBody>
      </p:sp>
      <p:sp>
        <p:nvSpPr>
          <p:cNvPr id="34" name="文本框 33">
            <a:extLst>
              <a:ext uri="{FF2B5EF4-FFF2-40B4-BE49-F238E27FC236}">
                <a16:creationId xmlns:a16="http://schemas.microsoft.com/office/drawing/2014/main" id="{657C047B-C697-4BDD-A588-2879A1B310AB}"/>
              </a:ext>
            </a:extLst>
          </p:cNvPr>
          <p:cNvSpPr txBox="1"/>
          <p:nvPr/>
        </p:nvSpPr>
        <p:spPr>
          <a:xfrm>
            <a:off x="15929073" y="6509181"/>
            <a:ext cx="2954655" cy="923330"/>
          </a:xfrm>
          <a:prstGeom prst="rect">
            <a:avLst/>
          </a:prstGeom>
          <a:noFill/>
        </p:spPr>
        <p:txBody>
          <a:bodyPr wrap="none" rtlCol="0">
            <a:spAutoFit/>
          </a:bodyPr>
          <a:lstStyle/>
          <a:p>
            <a:r>
              <a:rPr lang="zh-CN" altLang="en-US" sz="5400" dirty="0">
                <a:solidFill>
                  <a:schemeClr val="bg1"/>
                </a:solidFill>
              </a:rPr>
              <a:t>代码编写</a:t>
            </a:r>
          </a:p>
        </p:txBody>
      </p:sp>
      <p:sp>
        <p:nvSpPr>
          <p:cNvPr id="35" name="文本框 34">
            <a:extLst>
              <a:ext uri="{FF2B5EF4-FFF2-40B4-BE49-F238E27FC236}">
                <a16:creationId xmlns:a16="http://schemas.microsoft.com/office/drawing/2014/main" id="{81C6260B-B4EB-4D30-834A-B5954B875407}"/>
              </a:ext>
            </a:extLst>
          </p:cNvPr>
          <p:cNvSpPr txBox="1"/>
          <p:nvPr/>
        </p:nvSpPr>
        <p:spPr>
          <a:xfrm>
            <a:off x="3196995" y="11252163"/>
            <a:ext cx="2954655" cy="923330"/>
          </a:xfrm>
          <a:prstGeom prst="rect">
            <a:avLst/>
          </a:prstGeom>
          <a:noFill/>
        </p:spPr>
        <p:txBody>
          <a:bodyPr wrap="none" rtlCol="0">
            <a:spAutoFit/>
          </a:bodyPr>
          <a:lstStyle/>
          <a:p>
            <a:r>
              <a:rPr lang="zh-CN" altLang="en-US" sz="5400" dirty="0">
                <a:solidFill>
                  <a:schemeClr val="bg1"/>
                </a:solidFill>
              </a:rPr>
              <a:t>课题设计</a:t>
            </a:r>
          </a:p>
        </p:txBody>
      </p:sp>
      <p:sp>
        <p:nvSpPr>
          <p:cNvPr id="37" name="文本框 36">
            <a:extLst>
              <a:ext uri="{FF2B5EF4-FFF2-40B4-BE49-F238E27FC236}">
                <a16:creationId xmlns:a16="http://schemas.microsoft.com/office/drawing/2014/main" id="{B56C88AB-04DD-4ECF-A3E6-ABBBD3C71463}"/>
              </a:ext>
            </a:extLst>
          </p:cNvPr>
          <p:cNvSpPr txBox="1"/>
          <p:nvPr/>
        </p:nvSpPr>
        <p:spPr>
          <a:xfrm>
            <a:off x="9610375" y="11252163"/>
            <a:ext cx="2954655" cy="923330"/>
          </a:xfrm>
          <a:prstGeom prst="rect">
            <a:avLst/>
          </a:prstGeom>
          <a:noFill/>
        </p:spPr>
        <p:txBody>
          <a:bodyPr wrap="none" rtlCol="0">
            <a:spAutoFit/>
          </a:bodyPr>
          <a:lstStyle/>
          <a:p>
            <a:r>
              <a:rPr lang="zh-CN" altLang="en-US" sz="5400" dirty="0">
                <a:solidFill>
                  <a:schemeClr val="bg1"/>
                </a:solidFill>
              </a:rPr>
              <a:t>总结报告</a:t>
            </a:r>
          </a:p>
        </p:txBody>
      </p:sp>
      <p:sp>
        <p:nvSpPr>
          <p:cNvPr id="38" name="文本框 37">
            <a:extLst>
              <a:ext uri="{FF2B5EF4-FFF2-40B4-BE49-F238E27FC236}">
                <a16:creationId xmlns:a16="http://schemas.microsoft.com/office/drawing/2014/main" id="{C4AEF3D2-D5B5-478E-AEBB-3EF6F8AAF22A}"/>
              </a:ext>
            </a:extLst>
          </p:cNvPr>
          <p:cNvSpPr txBox="1"/>
          <p:nvPr/>
        </p:nvSpPr>
        <p:spPr>
          <a:xfrm>
            <a:off x="15929073" y="11252163"/>
            <a:ext cx="2916183" cy="923330"/>
          </a:xfrm>
          <a:prstGeom prst="rect">
            <a:avLst/>
          </a:prstGeom>
          <a:noFill/>
        </p:spPr>
        <p:txBody>
          <a:bodyPr wrap="none" rtlCol="0">
            <a:spAutoFit/>
          </a:bodyPr>
          <a:lstStyle/>
          <a:p>
            <a:r>
              <a:rPr lang="en-US" altLang="zh-CN" sz="5400" dirty="0">
                <a:solidFill>
                  <a:schemeClr val="bg1"/>
                </a:solidFill>
              </a:rPr>
              <a:t>PPT</a:t>
            </a:r>
            <a:r>
              <a:rPr lang="zh-CN" altLang="en-US" sz="5400" dirty="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4">
            <a:extLst>
              <a:ext uri="{FF2B5EF4-FFF2-40B4-BE49-F238E27FC236}">
                <a16:creationId xmlns:a16="http://schemas.microsoft.com/office/drawing/2014/main" id="{32D9898A-00BC-492B-8ECC-D5CBF4EC69E7}"/>
              </a:ext>
            </a:extLst>
          </p:cNvPr>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3" name="组合 2">
            <a:extLst>
              <a:ext uri="{FF2B5EF4-FFF2-40B4-BE49-F238E27FC236}">
                <a16:creationId xmlns:a16="http://schemas.microsoft.com/office/drawing/2014/main" id="{98C03C52-57DC-4106-AC83-343085E3F5D7}"/>
              </a:ext>
            </a:extLst>
          </p:cNvPr>
          <p:cNvGrpSpPr/>
          <p:nvPr/>
        </p:nvGrpSpPr>
        <p:grpSpPr>
          <a:xfrm>
            <a:off x="6862121" y="89771"/>
            <a:ext cx="10167661" cy="2313385"/>
            <a:chOff x="6129050" y="89771"/>
            <a:chExt cx="10167661"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2" y="525776"/>
                <a:ext cx="8868874" cy="1106805"/>
              </a:xfrm>
              <a:prstGeom prst="rect">
                <a:avLst/>
              </a:prstGeom>
              <a:noFill/>
            </p:spPr>
            <p:txBody>
              <a:bodyPr wrap="square" rtlCol="0">
                <a:spAutoFit/>
              </a:bodyPr>
              <a:lstStyle/>
              <a:p>
                <a:pPr algn="ct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协作平台</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6129050"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
        <p:nvSpPr>
          <p:cNvPr id="2" name="文本框 1">
            <a:extLst>
              <a:ext uri="{FF2B5EF4-FFF2-40B4-BE49-F238E27FC236}">
                <a16:creationId xmlns:a16="http://schemas.microsoft.com/office/drawing/2014/main" id="{84945ED7-6055-4A05-B2D0-0D1F62238182}"/>
              </a:ext>
            </a:extLst>
          </p:cNvPr>
          <p:cNvSpPr txBox="1"/>
          <p:nvPr/>
        </p:nvSpPr>
        <p:spPr>
          <a:xfrm>
            <a:off x="2652889" y="2338647"/>
            <a:ext cx="18586129" cy="4594912"/>
          </a:xfrm>
          <a:prstGeom prst="rect">
            <a:avLst/>
          </a:prstGeom>
          <a:noFill/>
        </p:spPr>
        <p:txBody>
          <a:bodyPr wrap="square" rtlCol="0">
            <a:spAutoFit/>
          </a:bodyPr>
          <a:lstStyle/>
          <a:p>
            <a:pPr>
              <a:lnSpc>
                <a:spcPct val="150000"/>
              </a:lnSpc>
            </a:pPr>
            <a:r>
              <a:rPr lang="zh-CN" altLang="en-US" sz="4000" dirty="0"/>
              <a:t>本次课程设计的情况比较特殊，采用了线上小组课程设计的形式，</a:t>
            </a:r>
            <a:endParaRPr lang="en-US" altLang="zh-CN" sz="4000" dirty="0"/>
          </a:p>
          <a:p>
            <a:pPr>
              <a:lnSpc>
                <a:spcPct val="150000"/>
              </a:lnSpc>
            </a:pPr>
            <a:r>
              <a:rPr lang="zh-CN" altLang="en-US" sz="4000" dirty="0"/>
              <a:t>因此采用了</a:t>
            </a:r>
            <a:r>
              <a:rPr lang="en-US" altLang="zh-CN" sz="4000" dirty="0"/>
              <a:t>GitHub</a:t>
            </a:r>
            <a:r>
              <a:rPr lang="zh-CN" altLang="en-US" sz="4000" dirty="0"/>
              <a:t>作为项目合作平台。</a:t>
            </a:r>
            <a:endParaRPr lang="en-US" altLang="zh-CN" sz="4000" dirty="0"/>
          </a:p>
          <a:p>
            <a:pPr>
              <a:lnSpc>
                <a:spcPct val="150000"/>
              </a:lnSpc>
            </a:pPr>
            <a:r>
              <a:rPr lang="en-US" altLang="zh-CN" sz="4000" dirty="0"/>
              <a:t>Clone </a:t>
            </a:r>
            <a:r>
              <a:rPr lang="zh-CN" altLang="en-US" sz="4000" dirty="0"/>
              <a:t>地址：</a:t>
            </a:r>
            <a:r>
              <a:rPr lang="en-US" altLang="zh-CN" sz="4000" dirty="0">
                <a:hlinkClick r:id="rId8"/>
              </a:rPr>
              <a:t>https://github.com/GimHuang/HydroacousticsCourseDesign.git</a:t>
            </a:r>
            <a:endParaRPr lang="en-US" altLang="zh-CN" sz="4000" dirty="0"/>
          </a:p>
          <a:p>
            <a:pPr>
              <a:lnSpc>
                <a:spcPct val="150000"/>
              </a:lnSpc>
            </a:pPr>
            <a:r>
              <a:rPr lang="zh-CN" altLang="en-US" sz="4000" dirty="0"/>
              <a:t>待课程结束后会将项目内容由</a:t>
            </a:r>
            <a:r>
              <a:rPr lang="en-US" altLang="zh-CN" sz="4000" dirty="0"/>
              <a:t>Private </a:t>
            </a:r>
            <a:r>
              <a:rPr lang="zh-CN" altLang="en-US" sz="4000" dirty="0"/>
              <a:t>转为 </a:t>
            </a:r>
            <a:r>
              <a:rPr lang="en-US" altLang="zh-CN" sz="4000" dirty="0"/>
              <a:t>Public</a:t>
            </a:r>
            <a:r>
              <a:rPr lang="zh-CN" altLang="en-US" sz="4000" dirty="0"/>
              <a:t> ，欢迎大家批评指正、共同进步！</a:t>
            </a:r>
            <a:endParaRPr lang="en-US" altLang="zh-CN" sz="4000" dirty="0"/>
          </a:p>
          <a:p>
            <a:pPr>
              <a:lnSpc>
                <a:spcPct val="150000"/>
              </a:lnSpc>
            </a:pPr>
            <a:endParaRPr lang="en-US" altLang="zh-CN" sz="4000" dirty="0"/>
          </a:p>
        </p:txBody>
      </p:sp>
      <p:pic>
        <p:nvPicPr>
          <p:cNvPr id="4" name="图片 3">
            <a:extLst>
              <a:ext uri="{FF2B5EF4-FFF2-40B4-BE49-F238E27FC236}">
                <a16:creationId xmlns:a16="http://schemas.microsoft.com/office/drawing/2014/main" id="{8307C02C-A5EB-40EB-AC22-51A27203652C}"/>
              </a:ext>
            </a:extLst>
          </p:cNvPr>
          <p:cNvPicPr>
            <a:picLocks noChangeAspect="1"/>
          </p:cNvPicPr>
          <p:nvPr/>
        </p:nvPicPr>
        <p:blipFill>
          <a:blip r:embed="rId9"/>
          <a:stretch>
            <a:fillRect/>
          </a:stretch>
        </p:blipFill>
        <p:spPr>
          <a:xfrm>
            <a:off x="16740408" y="6928406"/>
            <a:ext cx="3365103" cy="5681281"/>
          </a:xfrm>
          <a:prstGeom prst="rect">
            <a:avLst/>
          </a:prstGeom>
        </p:spPr>
      </p:pic>
      <p:pic>
        <p:nvPicPr>
          <p:cNvPr id="9" name="图片 8">
            <a:extLst>
              <a:ext uri="{FF2B5EF4-FFF2-40B4-BE49-F238E27FC236}">
                <a16:creationId xmlns:a16="http://schemas.microsoft.com/office/drawing/2014/main" id="{79A5AE69-6B2C-4357-8C34-E9D7ED438641}"/>
              </a:ext>
            </a:extLst>
          </p:cNvPr>
          <p:cNvPicPr>
            <a:picLocks noChangeAspect="1"/>
          </p:cNvPicPr>
          <p:nvPr/>
        </p:nvPicPr>
        <p:blipFill>
          <a:blip r:embed="rId10"/>
          <a:stretch>
            <a:fillRect/>
          </a:stretch>
        </p:blipFill>
        <p:spPr>
          <a:xfrm>
            <a:off x="9125819" y="6956948"/>
            <a:ext cx="5640267" cy="5557646"/>
          </a:xfrm>
          <a:prstGeom prst="rect">
            <a:avLst/>
          </a:prstGeom>
        </p:spPr>
      </p:pic>
      <p:pic>
        <p:nvPicPr>
          <p:cNvPr id="13" name="图片 12">
            <a:extLst>
              <a:ext uri="{FF2B5EF4-FFF2-40B4-BE49-F238E27FC236}">
                <a16:creationId xmlns:a16="http://schemas.microsoft.com/office/drawing/2014/main" id="{CEE946AE-32BD-4900-9F3E-02C868546D55}"/>
              </a:ext>
            </a:extLst>
          </p:cNvPr>
          <p:cNvPicPr>
            <a:picLocks noChangeAspect="1"/>
          </p:cNvPicPr>
          <p:nvPr/>
        </p:nvPicPr>
        <p:blipFill>
          <a:blip r:embed="rId11"/>
          <a:stretch>
            <a:fillRect/>
          </a:stretch>
        </p:blipFill>
        <p:spPr>
          <a:xfrm>
            <a:off x="2294875" y="6928407"/>
            <a:ext cx="5431993" cy="5609577"/>
          </a:xfrm>
          <a:prstGeom prst="rect">
            <a:avLst/>
          </a:prstGeom>
        </p:spPr>
      </p:pic>
    </p:spTree>
    <p:extLst>
      <p:ext uri="{BB962C8B-B14F-4D97-AF65-F5344CB8AC3E}">
        <p14:creationId xmlns:p14="http://schemas.microsoft.com/office/powerpoint/2010/main" val="99382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67904"/>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5" y="3242440"/>
            <a:ext cx="13566535" cy="8061374"/>
          </a:xfrm>
          <a:prstGeom prst="rect">
            <a:avLst/>
          </a:prstGeom>
        </p:spPr>
        <p:txBody>
          <a:bodyPr wrap="square">
            <a:spAutoFit/>
          </a:bodyPr>
          <a:lstStyle/>
          <a:p>
            <a:pPr indent="1112683" algn="just">
              <a:lnSpc>
                <a:spcPct val="150000"/>
              </a:lnSpc>
              <a:extLst>
                <a:ext uri="{35155182-B16C-46BC-9424-99874614C6A1}">
                  <wpsdc:indentchars xmlns="" xmlns:wpsdc="http://www.wps.cn/officeDocument/2017/drawingmlCustomData" val="200" checksum="2678315250"/>
                </a:ext>
              </a:extLst>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南海是我国最大的边缘海，海域辽阔，总面积相当于渤海、黄海、东海面积总和的三倍，资源丰富，具有十分重要的经济和军事意义，然而由于南海海区是个岛礁众多、地形复杂、深度变化急剧的半封闭边缘海。海底地形复杂多变，大陆坡陡峭，一年四季受不同季风和黑潮的影响，海区内环流系统多变，声速分布特性比较复杂。由于缺乏长期连续观测资料，以往对南海声速剖面时空变化特征的研究较少</a:t>
            </a:r>
            <a:r>
              <a:rPr lang="en-US" altLang="zh-CN" sz="4381" dirty="0">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7881619" y="682620"/>
            <a:ext cx="9919502" cy="2313138"/>
            <a:chOff x="10087" y="340"/>
            <a:chExt cx="15691"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87" y="340"/>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04.</a:t>
              </a:r>
            </a:p>
          </p:txBody>
        </p:sp>
      </p:grpSp>
      <p:grpSp>
        <p:nvGrpSpPr>
          <p:cNvPr id="14" name="组合 13"/>
          <p:cNvGrpSpPr/>
          <p:nvPr/>
        </p:nvGrpSpPr>
        <p:grpSpPr>
          <a:xfrm>
            <a:off x="15953007" y="3908755"/>
            <a:ext cx="5635865" cy="5201559"/>
            <a:chOff x="1526" y="4041"/>
            <a:chExt cx="7415" cy="10775"/>
          </a:xfrm>
        </p:grpSpPr>
        <p:sp>
          <p:nvSpPr>
            <p:cNvPr id="16" name="Rectangle 3"/>
            <p:cNvSpPr/>
            <p:nvPr/>
          </p:nvSpPr>
          <p:spPr>
            <a:xfrm>
              <a:off x="1526" y="4041"/>
              <a:ext cx="7415" cy="1077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5" name="图片 14" descr="C:\Users\Ares\Desktop\南海1.jpg南海1"/>
            <p:cNvPicPr>
              <a:picLocks noChangeAspect="1"/>
            </p:cNvPicPr>
            <p:nvPr/>
          </p:nvPicPr>
          <p:blipFill>
            <a:blip r:embed="rId6"/>
            <a:srcRect/>
            <a:stretch>
              <a:fillRect/>
            </a:stretch>
          </p:blipFill>
          <p:spPr>
            <a:xfrm>
              <a:off x="1907" y="5063"/>
              <a:ext cx="6653" cy="82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85137"/>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Argo全球观测网于 2007 年宣布建成，随着 Argo 观测剖面资料的不断增多，为南海提供了长期的连续观测资料，从而为研究南海声速剖面变化特征打下了良好的基础。</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采用自律式的拉格朗日环流观测浮标,布放后自动潜入200米深处的等密度层上漂浮到达预定时间后自动上浮,并在上升过程中采集温盐深数据，进行连续剖面测量。到达海面后,通过定位与数据传输卫星系统自动将测量数据传送到卫星地面接收站,经信号处理后发送给用户。数据传输完毕后,浮标会再次自动下沉到预定深度,开始下一个循环过程。</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ULTRA_SCORM_COURSE_ID" val="413742F4-1660-4E21-8DA2-59098D381671"/>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欧美大气实用商务PPT模板"/>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3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3482</Words>
  <Application>Microsoft Office PowerPoint</Application>
  <PresentationFormat>自定义</PresentationFormat>
  <Paragraphs>231</Paragraphs>
  <Slides>44</Slides>
  <Notes>24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9" baseType="lpstr">
      <vt:lpstr>Batang</vt:lpstr>
      <vt:lpstr>DJB Chalk It Up</vt:lpstr>
      <vt:lpstr>阿里巴巴普惠体 M</vt:lpstr>
      <vt:lpstr>等线</vt:lpstr>
      <vt:lpstr>华文仿宋</vt:lpstr>
      <vt:lpstr>微软雅黑</vt:lpstr>
      <vt:lpstr>Arial</vt:lpstr>
      <vt:lpstr>Arial Black</vt:lpstr>
      <vt:lpstr>Baskerville Old Face</vt:lpstr>
      <vt:lpstr>Cambria Math</vt:lpstr>
      <vt:lpstr>Century Gothic</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 Zihan</dc:creator>
  <cp:lastModifiedBy>Huang Jin</cp:lastModifiedBy>
  <cp:revision>5</cp:revision>
  <dcterms:created xsi:type="dcterms:W3CDTF">2020-07-02T18:05:48Z</dcterms:created>
  <dcterms:modified xsi:type="dcterms:W3CDTF">2020-07-03T06:15:29Z</dcterms:modified>
</cp:coreProperties>
</file>